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84" r:id="rId2"/>
    <p:sldId id="389" r:id="rId3"/>
    <p:sldId id="465" r:id="rId4"/>
    <p:sldId id="444" r:id="rId5"/>
    <p:sldId id="400" r:id="rId6"/>
    <p:sldId id="457" r:id="rId7"/>
    <p:sldId id="392" r:id="rId8"/>
    <p:sldId id="393" r:id="rId9"/>
    <p:sldId id="463" r:id="rId10"/>
    <p:sldId id="311" r:id="rId11"/>
    <p:sldId id="462" r:id="rId12"/>
    <p:sldId id="466" r:id="rId13"/>
    <p:sldId id="464" r:id="rId14"/>
    <p:sldId id="467" r:id="rId15"/>
    <p:sldId id="459" r:id="rId16"/>
    <p:sldId id="397"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55" autoAdjust="0"/>
  </p:normalViewPr>
  <p:slideViewPr>
    <p:cSldViewPr>
      <p:cViewPr varScale="1">
        <p:scale>
          <a:sx n="84" d="100"/>
          <a:sy n="84" d="100"/>
        </p:scale>
        <p:origin x="1554"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18F93-4583-44C6-BD73-FD50B08E1900}" type="datetimeFigureOut">
              <a:rPr lang="es-ES" smtClean="0"/>
              <a:pPr/>
              <a:t>22/08/2016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57818-1D20-485D-ADA2-A0AB1DB67C1E}" type="slidenum">
              <a:rPr lang="es-ES" smtClean="0"/>
              <a:pPr/>
              <a:t>‹Nº›</a:t>
            </a:fld>
            <a:endParaRPr lang="es-ES"/>
          </a:p>
        </p:txBody>
      </p:sp>
    </p:spTree>
    <p:extLst>
      <p:ext uri="{BB962C8B-B14F-4D97-AF65-F5344CB8AC3E}">
        <p14:creationId xmlns:p14="http://schemas.microsoft.com/office/powerpoint/2010/main" val="218156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C5E0C4D-EA7A-4003-806C-593551CED956}" type="slidenum">
              <a:rPr lang="es-ES_tradnl" sz="1200">
                <a:solidFill>
                  <a:srgbClr val="000000"/>
                </a:solidFill>
                <a:latin typeface="Calibr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ES_tradnl" sz="1200">
              <a:solidFill>
                <a:srgbClr val="000000"/>
              </a:solidFill>
              <a:latin typeface="Calibri" pitchFamily="34" charset="0"/>
            </a:endParaRPr>
          </a:p>
        </p:txBody>
      </p:sp>
      <p:sp>
        <p:nvSpPr>
          <p:cNvPr id="22531" name="Text Box 2"/>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E7D1C0-C6AB-4CDA-BDD0-8641CBB80D8F}" type="slidenum">
              <a:rPr lang="es-ES_tradnl"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ES_tradnl" sz="1200">
              <a:solidFill>
                <a:srgbClr val="000000"/>
              </a:solidFill>
              <a:latin typeface="Times New Roman" pitchFamily="18" charset="0"/>
            </a:endParaRPr>
          </a:p>
        </p:txBody>
      </p:sp>
      <p:sp>
        <p:nvSpPr>
          <p:cNvPr id="22532"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latin typeface="Calibri" pitchFamily="34" charset="0"/>
            </a:endParaRPr>
          </a:p>
        </p:txBody>
      </p:sp>
      <p:sp>
        <p:nvSpPr>
          <p:cNvPr id="22533" name="Text Box 4"/>
          <p:cNvSpPr>
            <a:spLocks noGrp="1" noChangeArrowheads="1"/>
          </p:cNvSpPr>
          <p:nvPr>
            <p:ph type="body"/>
          </p:nvPr>
        </p:nvSpPr>
        <p:spPr bwMode="auto">
          <a:xfrm>
            <a:off x="914400" y="4343400"/>
            <a:ext cx="5029200" cy="7466013"/>
          </a:xfrm>
          <a:solidFill>
            <a:srgbClr val="FFFFFF"/>
          </a:solidFill>
          <a:ln w="9360">
            <a:solidFill>
              <a:srgbClr val="000000"/>
            </a:solidFill>
            <a:miter lim="800000"/>
            <a:headEnd/>
            <a:tailEnd/>
          </a:ln>
        </p:spPr>
        <p:txBody>
          <a:bodyPr wrap="square" lIns="90000" tIns="46800" rIns="90000" bIns="46800" numCol="1" anchor="t" anchorCtr="0" compatLnSpc="1">
            <a:prstTxWarp prst="textNoShape">
              <a:avLst/>
            </a:prstTxWarp>
          </a:bodyPr>
          <a:lstStyle/>
          <a:p>
            <a:r>
              <a:rPr lang="es-PE" sz="2400" b="1" dirty="0" smtClean="0">
                <a:ea typeface="Arial Unicode MS" pitchFamily="34" charset="-128"/>
                <a:cs typeface="Arial Unicode MS" pitchFamily="34" charset="-128"/>
              </a:rPr>
              <a:t>TRA</a:t>
            </a:r>
            <a:r>
              <a:rPr lang="es-PE" sz="2400" dirty="0" smtClean="0">
                <a:ea typeface="Arial Unicode MS" pitchFamily="34" charset="-128"/>
                <a:cs typeface="Arial Unicode MS" pitchFamily="34" charset="-128"/>
              </a:rPr>
              <a:t>: el </a:t>
            </a:r>
            <a:r>
              <a:rPr lang="es-PE" sz="2400" b="1" dirty="0" smtClean="0"/>
              <a:t>que se efectúa antes de iniciar un programa de diálisis crónico, </a:t>
            </a:r>
            <a:r>
              <a:rPr lang="es-PE" sz="2400" b="1" baseline="0" dirty="0" smtClean="0"/>
              <a:t> </a:t>
            </a:r>
            <a:r>
              <a:rPr lang="es-PE" sz="2400" b="1" dirty="0" smtClean="0"/>
              <a:t>esto significa la posibilidad de utilizar el trasplante como principal y primer tratamiento sustitutivo de la insuficiencia renal. </a:t>
            </a:r>
          </a:p>
          <a:p>
            <a:r>
              <a:rPr lang="es-PE" sz="2400" kern="1200" dirty="0" smtClean="0">
                <a:solidFill>
                  <a:schemeClr val="tx1"/>
                </a:solidFill>
                <a:effectLst/>
                <a:latin typeface="+mn-lt"/>
                <a:ea typeface="+mn-ea"/>
                <a:cs typeface="+mn-cs"/>
              </a:rPr>
              <a:t>Calificado</a:t>
            </a:r>
            <a:r>
              <a:rPr lang="es-PE" sz="2400" kern="1200" baseline="0" dirty="0" smtClean="0">
                <a:solidFill>
                  <a:schemeClr val="tx1"/>
                </a:solidFill>
                <a:effectLst/>
                <a:latin typeface="+mn-lt"/>
                <a:ea typeface="+mn-ea"/>
                <a:cs typeface="+mn-cs"/>
              </a:rPr>
              <a:t> como la </a:t>
            </a:r>
            <a:r>
              <a:rPr lang="es-PE" sz="2400" kern="1200" dirty="0" smtClean="0">
                <a:solidFill>
                  <a:schemeClr val="tx1"/>
                </a:solidFill>
                <a:effectLst/>
                <a:latin typeface="+mn-lt"/>
                <a:ea typeface="+mn-ea"/>
                <a:cs typeface="+mn-cs"/>
              </a:rPr>
              <a:t>estrategia terapéutica óptima para hacer frente a la insuficiencia renal terminal.</a:t>
            </a:r>
            <a:endParaRPr lang="es-PE" sz="2400" b="1" dirty="0" smtClean="0"/>
          </a:p>
          <a:p>
            <a:endParaRPr lang="es-PE" sz="2400" dirty="0" smtClean="0"/>
          </a:p>
          <a:p>
            <a:pPr eaLnBrk="1" hangingPunct="1">
              <a:spcBef>
                <a:spcPts val="450"/>
              </a:spcBef>
            </a:pPr>
            <a:endParaRPr lang="es-PE" sz="2400" dirty="0" smtClean="0">
              <a:ea typeface="Arial Unicode MS" pitchFamily="34" charset="-128"/>
              <a:cs typeface="Arial Unicode MS" pitchFamily="34" charset="-128"/>
            </a:endParaRPr>
          </a:p>
        </p:txBody>
      </p:sp>
      <p:sp>
        <p:nvSpPr>
          <p:cNvPr id="22534" name="Text Box 5"/>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A2945F4-E9DA-4ABE-8E06-1D4D35B27A54}" type="slidenum">
              <a:rPr lang="es-ES_tradnl"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ES_tradnl" sz="1200">
              <a:solidFill>
                <a:srgbClr val="000000"/>
              </a:solidFill>
              <a:latin typeface="Times New Roman" pitchFamily="18" charset="0"/>
            </a:endParaRPr>
          </a:p>
        </p:txBody>
      </p:sp>
    </p:spTree>
    <p:extLst>
      <p:ext uri="{BB962C8B-B14F-4D97-AF65-F5344CB8AC3E}">
        <p14:creationId xmlns:p14="http://schemas.microsoft.com/office/powerpoint/2010/main" val="182597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smtClean="0">
                <a:solidFill>
                  <a:schemeClr val="tx1"/>
                </a:solidFill>
                <a:effectLst/>
                <a:latin typeface="+mn-lt"/>
                <a:ea typeface="+mn-ea"/>
                <a:cs typeface="+mn-cs"/>
              </a:rPr>
              <a:t>Se ha especulado que estos mejores resultados del trasplante anticipado pudieran tener que ver con que los pacientes tienen una mejor función residual. Sin embargo, recientes publicaciones no encuentran relación entre la función residual en el momento del trasplante anticipado y la función a los 6 meses del trasplante</a:t>
            </a:r>
            <a:r>
              <a:rPr lang="es-PE" sz="1200" kern="1200" baseline="30000" dirty="0" smtClean="0">
                <a:solidFill>
                  <a:schemeClr val="tx1"/>
                </a:solidFill>
                <a:effectLst/>
                <a:latin typeface="+mn-lt"/>
                <a:ea typeface="+mn-ea"/>
                <a:cs typeface="+mn-cs"/>
              </a:rPr>
              <a:t>6</a:t>
            </a:r>
            <a:r>
              <a:rPr lang="es-PE" sz="1200" kern="1200" dirty="0" smtClean="0">
                <a:solidFill>
                  <a:schemeClr val="tx1"/>
                </a:solidFill>
                <a:effectLst/>
                <a:latin typeface="+mn-lt"/>
                <a:ea typeface="+mn-ea"/>
                <a:cs typeface="+mn-cs"/>
              </a:rPr>
              <a:t>.</a:t>
            </a:r>
          </a:p>
          <a:p>
            <a:r>
              <a:rPr lang="es-PE" sz="1200" kern="1200" dirty="0" smtClean="0">
                <a:solidFill>
                  <a:schemeClr val="tx1"/>
                </a:solidFill>
                <a:effectLst/>
                <a:latin typeface="+mn-lt"/>
                <a:ea typeface="+mn-ea"/>
                <a:cs typeface="+mn-cs"/>
              </a:rPr>
              <a:t> Esto sugiere que la función alcanzada por el injerto en el trasplante anticipado es independiente de la residual y que las mejores supervivencias de estos trasplantes son independientes de la función residual. </a:t>
            </a:r>
          </a:p>
          <a:p>
            <a:endParaRPr lang="es-PE" dirty="0"/>
          </a:p>
        </p:txBody>
      </p:sp>
      <p:sp>
        <p:nvSpPr>
          <p:cNvPr id="4" name="Marcador de número de diapositiva 3"/>
          <p:cNvSpPr>
            <a:spLocks noGrp="1"/>
          </p:cNvSpPr>
          <p:nvPr>
            <p:ph type="sldNum" sz="quarter" idx="10"/>
          </p:nvPr>
        </p:nvSpPr>
        <p:spPr/>
        <p:txBody>
          <a:bodyPr/>
          <a:lstStyle/>
          <a:p>
            <a:fld id="{15857818-1D20-485D-ADA2-A0AB1DB67C1E}" type="slidenum">
              <a:rPr lang="es-ES" smtClean="0"/>
              <a:pPr/>
              <a:t>10</a:t>
            </a:fld>
            <a:endParaRPr lang="es-ES"/>
          </a:p>
        </p:txBody>
      </p:sp>
    </p:spTree>
    <p:extLst>
      <p:ext uri="{BB962C8B-B14F-4D97-AF65-F5344CB8AC3E}">
        <p14:creationId xmlns:p14="http://schemas.microsoft.com/office/powerpoint/2010/main" val="209980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b="1" kern="1200" dirty="0" smtClean="0">
                <a:solidFill>
                  <a:schemeClr val="tx1"/>
                </a:solidFill>
                <a:effectLst/>
                <a:latin typeface="+mn-lt"/>
                <a:ea typeface="+mn-ea"/>
                <a:cs typeface="+mn-cs"/>
              </a:rPr>
              <a:t>1.- Cuál es momento idóneo para incluir a un paciente con ERC en lista de trasplante renal? </a:t>
            </a:r>
            <a:r>
              <a:rPr lang="es-PE" sz="1200" kern="1200" dirty="0" smtClean="0">
                <a:solidFill>
                  <a:schemeClr val="tx1"/>
                </a:solidFill>
                <a:effectLst/>
                <a:latin typeface="+mn-lt"/>
                <a:ea typeface="+mn-ea"/>
                <a:cs typeface="+mn-cs"/>
              </a:rPr>
              <a:t>Este aspecto siempre dependerá de la política de cada centro. Sin embargo, podríamos considerar que aquellos pacientes con ERC con aclaramiento de creatinina inferior a 15-20 ml/min, en los cuales se puede prever que el tiempo para su inclusión en diálisis no difiera entre 1 y 2 años, podría ser el momento idóneo para que pudieran formar parte de la lista de espera de trasplante renal. Según algunos autores, esta política podría establecerse en aquellos centros en los que el tiempo medio de espera para un trasplante renal es menor de un año</a:t>
            </a:r>
          </a:p>
          <a:p>
            <a:r>
              <a:rPr lang="es-PE" sz="1200" b="1" kern="1200" dirty="0" smtClean="0">
                <a:solidFill>
                  <a:schemeClr val="tx1"/>
                </a:solidFill>
                <a:effectLst/>
                <a:latin typeface="+mn-lt"/>
                <a:ea typeface="+mn-ea"/>
                <a:cs typeface="+mn-cs"/>
              </a:rPr>
              <a:t>En el momento que un paciente con ERC entra en lista de espera entraría a competir con los pacientes que ya</a:t>
            </a:r>
            <a:r>
              <a:rPr lang="es-PE" sz="1200" kern="1200" dirty="0" smtClean="0">
                <a:solidFill>
                  <a:schemeClr val="tx1"/>
                </a:solidFill>
                <a:effectLst/>
                <a:latin typeface="+mn-lt"/>
                <a:ea typeface="+mn-ea"/>
                <a:cs typeface="+mn-cs"/>
              </a:rPr>
              <a:t> </a:t>
            </a:r>
            <a:r>
              <a:rPr lang="es-PE" sz="1200" b="1" kern="1200" dirty="0" smtClean="0">
                <a:solidFill>
                  <a:schemeClr val="tx1"/>
                </a:solidFill>
                <a:effectLst/>
                <a:latin typeface="+mn-lt"/>
                <a:ea typeface="+mn-ea"/>
                <a:cs typeface="+mn-cs"/>
              </a:rPr>
              <a:t>están en diálisis. </a:t>
            </a:r>
            <a:r>
              <a:rPr lang="es-PE" sz="1200" kern="1200" dirty="0" smtClean="0">
                <a:solidFill>
                  <a:schemeClr val="tx1"/>
                </a:solidFill>
                <a:effectLst/>
                <a:latin typeface="+mn-lt"/>
                <a:ea typeface="+mn-ea"/>
                <a:cs typeface="+mn-cs"/>
              </a:rPr>
              <a:t>La pregunta podríamos formularnos sería la siguiente: </a:t>
            </a:r>
            <a:r>
              <a:rPr lang="es-PE" sz="1200" i="1" kern="1200" dirty="0" smtClean="0">
                <a:solidFill>
                  <a:schemeClr val="tx1"/>
                </a:solidFill>
                <a:effectLst/>
                <a:latin typeface="+mn-lt"/>
                <a:ea typeface="+mn-ea"/>
                <a:cs typeface="+mn-cs"/>
              </a:rPr>
              <a:t>¿Los pacientes que ya están en diálisis verían incrementado su tiempo en lista de espera por la inclusión de estos nuevos pacientes? </a:t>
            </a:r>
            <a:r>
              <a:rPr lang="es-PE" sz="1200" kern="1200" dirty="0" smtClean="0">
                <a:solidFill>
                  <a:schemeClr val="tx1"/>
                </a:solidFill>
                <a:effectLst/>
                <a:latin typeface="+mn-lt"/>
                <a:ea typeface="+mn-ea"/>
                <a:cs typeface="+mn-cs"/>
              </a:rPr>
              <a:t>Actualmente </a:t>
            </a:r>
            <a:r>
              <a:rPr lang="es-PE" sz="1200" kern="1200" dirty="0" err="1" smtClean="0">
                <a:solidFill>
                  <a:schemeClr val="tx1"/>
                </a:solidFill>
                <a:effectLst/>
                <a:latin typeface="+mn-lt"/>
                <a:ea typeface="+mn-ea"/>
                <a:cs typeface="+mn-cs"/>
              </a:rPr>
              <a:t>elprincipal</a:t>
            </a:r>
            <a:r>
              <a:rPr lang="es-PE" sz="1200" kern="1200" dirty="0" smtClean="0">
                <a:solidFill>
                  <a:schemeClr val="tx1"/>
                </a:solidFill>
                <a:effectLst/>
                <a:latin typeface="+mn-lt"/>
                <a:ea typeface="+mn-ea"/>
                <a:cs typeface="+mn-cs"/>
              </a:rPr>
              <a:t> problema a resolver es la escasez de órganos para el número de pacientes en lista de espera</a:t>
            </a:r>
          </a:p>
          <a:p>
            <a:r>
              <a:rPr lang="es-PE" sz="1200" dirty="0" smtClean="0">
                <a:effectLst/>
              </a:rPr>
              <a:t> </a:t>
            </a:r>
            <a:endParaRPr lang="es-PE" dirty="0" smtClean="0">
              <a:effectLst/>
            </a:endParaRPr>
          </a:p>
          <a:p>
            <a:endParaRPr lang="es-PE" b="1"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7818-1D20-485D-ADA2-A0AB1DB67C1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69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F6230-6509-4949-855B-CF5B78350680}" type="slidenum">
              <a:rPr lang="es-ES"/>
              <a:pPr/>
              <a:t>12</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47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b="1" kern="1200" dirty="0" smtClean="0">
                <a:solidFill>
                  <a:schemeClr val="tx1"/>
                </a:solidFill>
                <a:effectLst/>
                <a:latin typeface="+mn-lt"/>
                <a:ea typeface="+mn-ea"/>
                <a:cs typeface="+mn-cs"/>
              </a:rPr>
              <a:t>Existen algunos estudios, en los que se hace referencia que entre los pacientes que reciben un trasplante renal</a:t>
            </a:r>
            <a:r>
              <a:rPr lang="es-PE" sz="1200" kern="1200" dirty="0" smtClean="0">
                <a:solidFill>
                  <a:schemeClr val="tx1"/>
                </a:solidFill>
                <a:effectLst/>
                <a:latin typeface="+mn-lt"/>
                <a:ea typeface="+mn-ea"/>
                <a:cs typeface="+mn-cs"/>
              </a:rPr>
              <a:t> </a:t>
            </a:r>
            <a:r>
              <a:rPr lang="es-PE" sz="1200" b="1" kern="1200" dirty="0" smtClean="0">
                <a:solidFill>
                  <a:schemeClr val="tx1"/>
                </a:solidFill>
                <a:effectLst/>
                <a:latin typeface="+mn-lt"/>
                <a:ea typeface="+mn-ea"/>
                <a:cs typeface="+mn-cs"/>
              </a:rPr>
              <a:t>anticipado hay </a:t>
            </a:r>
            <a:r>
              <a:rPr lang="es-PE" sz="1200" kern="1200" dirty="0" smtClean="0">
                <a:solidFill>
                  <a:schemeClr val="tx1"/>
                </a:solidFill>
                <a:effectLst/>
                <a:latin typeface="+mn-lt"/>
                <a:ea typeface="+mn-ea"/>
                <a:cs typeface="+mn-cs"/>
              </a:rPr>
              <a:t>un mayor porcentaje de incumplimiento terapéutico que los pacientes en diálisis. Los pacientes que no han experimentado los inconvenientes de la diálisis pueden tener menor adherencia al tratamiento inmunosupresor, especialmente en aquellos que tengan efectos secundarios relevantes.</a:t>
            </a:r>
          </a:p>
          <a:p>
            <a:r>
              <a:rPr lang="es-PE" sz="1200" b="1" kern="1200" dirty="0" smtClean="0">
                <a:solidFill>
                  <a:schemeClr val="tx1"/>
                </a:solidFill>
                <a:effectLst/>
                <a:latin typeface="+mn-lt"/>
                <a:ea typeface="+mn-ea"/>
                <a:cs typeface="+mn-cs"/>
              </a:rPr>
              <a:t>La influencia de la uremia </a:t>
            </a:r>
            <a:r>
              <a:rPr lang="es-PE" sz="1200" kern="1200" dirty="0" smtClean="0">
                <a:solidFill>
                  <a:schemeClr val="tx1"/>
                </a:solidFill>
                <a:effectLst/>
                <a:latin typeface="+mn-lt"/>
                <a:ea typeface="+mn-ea"/>
                <a:cs typeface="+mn-cs"/>
              </a:rPr>
              <a:t>sobre el sistema inmune podría favorecieran mayor riesgo para el rechazo agudo. uremia tiene un efecto inmunosupresor. Este hecho se traduciría en efectos inhibitorios de la respuesta y proliferación de la población linfocitaria que pueden influir en el riesgo de un rechazo agudo24.</a:t>
            </a:r>
            <a:endParaRPr lang="es-PE"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7818-1D20-485D-ADA2-A0AB1DB67C1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902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F6230-6509-4949-855B-CF5B78350680}" type="slidenum">
              <a:rPr lang="es-ES"/>
              <a:pPr/>
              <a:t>14</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9505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dirty="0" smtClean="0">
                <a:solidFill>
                  <a:schemeClr val="tx1"/>
                </a:solidFill>
                <a:effectLst/>
                <a:latin typeface="+mn-lt"/>
                <a:ea typeface="+mn-ea"/>
                <a:cs typeface="+mn-cs"/>
              </a:rPr>
              <a:t>Todas las recomendaciones independientemente de los niveles de FG para ofrecer esta terapia tiene un supuesto común: “esta política podría establecerse en aquellos centros en los que el tiempo medio de espera para un trasplante renal es menor de un año”</a:t>
            </a:r>
          </a:p>
          <a:p>
            <a:r>
              <a:rPr lang="es-PE" sz="1200" kern="1200" dirty="0" smtClean="0">
                <a:solidFill>
                  <a:schemeClr val="tx1"/>
                </a:solidFill>
                <a:effectLst/>
                <a:latin typeface="+mn-lt"/>
                <a:ea typeface="+mn-ea"/>
                <a:cs typeface="+mn-cs"/>
              </a:rPr>
              <a:t>la mayoría de las experiencias demuestran la superioridad del trasplante renal de vivo anticipado sobre las otras modalidades de trasplante </a:t>
            </a:r>
          </a:p>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7818-1D20-485D-ADA2-A0AB1DB67C1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12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s-PE"/>
          </a:p>
        </p:txBody>
      </p:sp>
      <p:sp>
        <p:nvSpPr>
          <p:cNvPr id="38915" name="Rectangle 2"/>
          <p:cNvSpPr>
            <a:spLocks noGrp="1" noChangeArrowheads="1"/>
          </p:cNvSpPr>
          <p:nvPr>
            <p:ph type="body"/>
          </p:nvPr>
        </p:nvSpPr>
        <p:spPr>
          <a:xfrm>
            <a:off x="1060450" y="4349750"/>
            <a:ext cx="4732338" cy="3505200"/>
          </a:xfrm>
          <a:noFill/>
        </p:spPr>
        <p:txBody>
          <a:bodyPr wrap="none" anchor="ctr"/>
          <a:lstStyle/>
          <a:p>
            <a:endParaRPr lang="es-ES" smtClean="0"/>
          </a:p>
        </p:txBody>
      </p:sp>
    </p:spTree>
    <p:extLst>
      <p:ext uri="{BB962C8B-B14F-4D97-AF65-F5344CB8AC3E}">
        <p14:creationId xmlns:p14="http://schemas.microsoft.com/office/powerpoint/2010/main" val="379172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dirty="0" smtClean="0">
                <a:solidFill>
                  <a:schemeClr val="tx1"/>
                </a:solidFill>
                <a:effectLst/>
                <a:latin typeface="+mn-lt"/>
                <a:ea typeface="+mn-ea"/>
                <a:cs typeface="+mn-cs"/>
              </a:rPr>
              <a:t>El TR, como terapia de reemplazo renal, es indiscutible que es la mejor opción para el paciente con ERCG5 y ha demostrado mejorar la cantidad y calidad de vida.</a:t>
            </a:r>
          </a:p>
          <a:p>
            <a:r>
              <a:rPr lang="es-PE" sz="1200" kern="1200" dirty="0" smtClean="0">
                <a:solidFill>
                  <a:schemeClr val="tx1"/>
                </a:solidFill>
                <a:effectLst/>
                <a:latin typeface="+mn-lt"/>
                <a:ea typeface="+mn-ea"/>
                <a:cs typeface="+mn-cs"/>
              </a:rPr>
              <a:t>En conjunto, el trasplante renal de vivo ofrece mejores supervivencias que el trasplante de cadavérico.</a:t>
            </a:r>
          </a:p>
          <a:p>
            <a:r>
              <a:rPr lang="en-US" sz="1200" kern="1200" dirty="0" err="1" smtClean="0">
                <a:solidFill>
                  <a:schemeClr val="tx1"/>
                </a:solidFill>
                <a:effectLst/>
                <a:latin typeface="+mn-lt"/>
                <a:ea typeface="+mn-ea"/>
                <a:cs typeface="+mn-cs"/>
              </a:rPr>
              <a:t>Lista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espera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algunas</a:t>
            </a:r>
            <a:r>
              <a:rPr lang="en-US" sz="1200" kern="1200" dirty="0" smtClean="0">
                <a:solidFill>
                  <a:schemeClr val="tx1"/>
                </a:solidFill>
                <a:effectLst/>
                <a:latin typeface="+mn-lt"/>
                <a:ea typeface="+mn-ea"/>
                <a:cs typeface="+mn-cs"/>
              </a:rPr>
              <a:t> regions </a:t>
            </a:r>
            <a:r>
              <a:rPr lang="en-US" sz="1200" kern="1200" dirty="0" err="1" smtClean="0">
                <a:solidFill>
                  <a:schemeClr val="tx1"/>
                </a:solidFill>
                <a:effectLst/>
                <a:latin typeface="+mn-lt"/>
                <a:ea typeface="+mn-ea"/>
                <a:cs typeface="+mn-cs"/>
              </a:rPr>
              <a:t>exede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los</a:t>
            </a:r>
            <a:r>
              <a:rPr lang="en-US" sz="1200" kern="1200" dirty="0" smtClean="0">
                <a:solidFill>
                  <a:schemeClr val="tx1"/>
                </a:solidFill>
                <a:effectLst/>
                <a:latin typeface="+mn-lt"/>
                <a:ea typeface="+mn-ea"/>
                <a:cs typeface="+mn-cs"/>
              </a:rPr>
              <a:t> 6 </a:t>
            </a:r>
            <a:r>
              <a:rPr lang="en-US" sz="1200" kern="1200" dirty="0" err="1" smtClean="0">
                <a:solidFill>
                  <a:schemeClr val="tx1"/>
                </a:solidFill>
                <a:effectLst/>
                <a:latin typeface="+mn-lt"/>
                <a:ea typeface="+mn-ea"/>
                <a:cs typeface="+mn-cs"/>
              </a:rPr>
              <a:t>año</a:t>
            </a:r>
            <a:r>
              <a:rPr lang="en-US" sz="1200" kern="1200" dirty="0" smtClean="0">
                <a:solidFill>
                  <a:schemeClr val="tx1"/>
                </a:solidFill>
                <a:effectLst/>
                <a:latin typeface="+mn-lt"/>
                <a:ea typeface="+mn-ea"/>
                <a:cs typeface="+mn-cs"/>
              </a:rPr>
              <a:t>.</a:t>
            </a:r>
            <a:endParaRPr lang="es-PE" sz="1200" kern="1200" dirty="0" smtClean="0">
              <a:solidFill>
                <a:schemeClr val="tx1"/>
              </a:solidFill>
              <a:effectLst/>
              <a:latin typeface="+mn-lt"/>
              <a:ea typeface="+mn-ea"/>
              <a:cs typeface="+mn-cs"/>
            </a:endParaRPr>
          </a:p>
          <a:p>
            <a:r>
              <a:rPr lang="es-PE" sz="1200" kern="1200" dirty="0" smtClean="0">
                <a:solidFill>
                  <a:schemeClr val="tx1"/>
                </a:solidFill>
                <a:effectLst/>
                <a:latin typeface="+mn-lt"/>
                <a:ea typeface="+mn-ea"/>
                <a:cs typeface="+mn-cs"/>
              </a:rPr>
              <a:t>El tiempo de permanencia en diálisis es uno de los factores de peor pronóstico para la supervivencia del injerto y del paciente.</a:t>
            </a:r>
          </a:p>
          <a:p>
            <a:endParaRPr lang="es-PE" sz="1200" dirty="0" smtClean="0"/>
          </a:p>
        </p:txBody>
      </p:sp>
      <p:sp>
        <p:nvSpPr>
          <p:cNvPr id="4" name="3 Marcador de número de diapositiva"/>
          <p:cNvSpPr>
            <a:spLocks noGrp="1"/>
          </p:cNvSpPr>
          <p:nvPr>
            <p:ph type="sldNum" sz="quarter" idx="10"/>
          </p:nvPr>
        </p:nvSpPr>
        <p:spPr/>
        <p:txBody>
          <a:bodyPr/>
          <a:lstStyle/>
          <a:p>
            <a:fld id="{15857818-1D20-485D-ADA2-A0AB1DB67C1E}" type="slidenum">
              <a:rPr lang="es-ES" smtClean="0"/>
              <a:pPr/>
              <a:t>2</a:t>
            </a:fld>
            <a:endParaRPr lang="es-ES"/>
          </a:p>
        </p:txBody>
      </p:sp>
    </p:spTree>
    <p:extLst>
      <p:ext uri="{BB962C8B-B14F-4D97-AF65-F5344CB8AC3E}">
        <p14:creationId xmlns:p14="http://schemas.microsoft.com/office/powerpoint/2010/main" val="2023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dirty="0" smtClean="0">
                <a:solidFill>
                  <a:schemeClr val="tx1"/>
                </a:solidFill>
                <a:effectLst/>
                <a:latin typeface="+mn-lt"/>
                <a:ea typeface="+mn-ea"/>
                <a:cs typeface="+mn-cs"/>
              </a:rPr>
              <a:t>La prevalencia del trasplante renal anticipado en la </a:t>
            </a:r>
            <a:r>
              <a:rPr lang="es-PE" sz="1200" b="1" kern="1200" dirty="0" smtClean="0">
                <a:solidFill>
                  <a:schemeClr val="tx1"/>
                </a:solidFill>
                <a:effectLst/>
                <a:latin typeface="+mn-lt"/>
                <a:ea typeface="+mn-ea"/>
                <a:cs typeface="+mn-cs"/>
              </a:rPr>
              <a:t>Comunidad Europea</a:t>
            </a:r>
            <a:r>
              <a:rPr lang="es-PE" sz="1200" kern="1200" dirty="0" smtClean="0">
                <a:solidFill>
                  <a:schemeClr val="tx1"/>
                </a:solidFill>
                <a:effectLst/>
                <a:latin typeface="+mn-lt"/>
                <a:ea typeface="+mn-ea"/>
                <a:cs typeface="+mn-cs"/>
              </a:rPr>
              <a:t>: </a:t>
            </a:r>
          </a:p>
          <a:p>
            <a:r>
              <a:rPr lang="es-PE" sz="1200" kern="1200" dirty="0" smtClean="0">
                <a:solidFill>
                  <a:schemeClr val="tx1"/>
                </a:solidFill>
                <a:effectLst/>
                <a:latin typeface="+mn-lt"/>
                <a:ea typeface="+mn-ea"/>
                <a:cs typeface="+mn-cs"/>
              </a:rPr>
              <a:t>Población adulta se sitúa alrededor del 5% y es del 20% para la población infantil. </a:t>
            </a:r>
          </a:p>
          <a:p>
            <a:r>
              <a:rPr lang="es-PE" sz="1200" b="1" kern="1200" dirty="0" smtClean="0">
                <a:solidFill>
                  <a:schemeClr val="tx1"/>
                </a:solidFill>
                <a:effectLst/>
                <a:latin typeface="+mn-lt"/>
                <a:ea typeface="+mn-ea"/>
                <a:cs typeface="+mn-cs"/>
              </a:rPr>
              <a:t>Suecia</a:t>
            </a:r>
            <a:r>
              <a:rPr lang="es-PE" sz="1200" kern="1200" dirty="0" smtClean="0">
                <a:solidFill>
                  <a:schemeClr val="tx1"/>
                </a:solidFill>
                <a:effectLst/>
                <a:latin typeface="+mn-lt"/>
                <a:ea typeface="+mn-ea"/>
                <a:cs typeface="+mn-cs"/>
              </a:rPr>
              <a:t> donde el 70% de los niños reciben un trasplante renal antes de comenzar la diálisis. </a:t>
            </a:r>
          </a:p>
          <a:p>
            <a:r>
              <a:rPr lang="es-PE" sz="1200" kern="1200" dirty="0" smtClean="0">
                <a:solidFill>
                  <a:schemeClr val="tx1"/>
                </a:solidFill>
                <a:effectLst/>
                <a:latin typeface="+mn-lt"/>
                <a:ea typeface="+mn-ea"/>
                <a:cs typeface="+mn-cs"/>
              </a:rPr>
              <a:t>En</a:t>
            </a:r>
            <a:r>
              <a:rPr lang="es-PE" sz="1200" b="1" kern="1200" dirty="0" smtClean="0">
                <a:solidFill>
                  <a:schemeClr val="tx1"/>
                </a:solidFill>
                <a:effectLst/>
                <a:latin typeface="+mn-lt"/>
                <a:ea typeface="+mn-ea"/>
                <a:cs typeface="+mn-cs"/>
              </a:rPr>
              <a:t> Noruega</a:t>
            </a:r>
            <a:r>
              <a:rPr lang="es-PE" sz="1200" kern="1200" dirty="0" smtClean="0">
                <a:solidFill>
                  <a:schemeClr val="tx1"/>
                </a:solidFill>
                <a:effectLst/>
                <a:latin typeface="+mn-lt"/>
                <a:ea typeface="+mn-ea"/>
                <a:cs typeface="+mn-cs"/>
              </a:rPr>
              <a:t>, el 15% de los pacientes adultos reciben un trasplante renal antes de la diálisis.</a:t>
            </a:r>
          </a:p>
          <a:p>
            <a:r>
              <a:rPr lang="es-PE" sz="1200" b="1" kern="1200" dirty="0" smtClean="0">
                <a:solidFill>
                  <a:schemeClr val="tx1"/>
                </a:solidFill>
                <a:effectLst/>
                <a:latin typeface="+mn-lt"/>
                <a:ea typeface="+mn-ea"/>
                <a:cs typeface="+mn-cs"/>
              </a:rPr>
              <a:t>Irlanda</a:t>
            </a:r>
            <a:r>
              <a:rPr lang="es-PE" sz="1200" kern="1200" dirty="0" smtClean="0">
                <a:solidFill>
                  <a:schemeClr val="tx1"/>
                </a:solidFill>
                <a:effectLst/>
                <a:latin typeface="+mn-lt"/>
                <a:ea typeface="+mn-ea"/>
                <a:cs typeface="+mn-cs"/>
              </a:rPr>
              <a:t> esta opción de tratamiento no existe.</a:t>
            </a:r>
          </a:p>
          <a:p>
            <a:r>
              <a:rPr lang="es-PE" sz="1200" b="1" kern="1200" dirty="0" smtClean="0">
                <a:solidFill>
                  <a:schemeClr val="tx1"/>
                </a:solidFill>
                <a:effectLst/>
                <a:latin typeface="+mn-lt"/>
                <a:ea typeface="+mn-ea"/>
                <a:cs typeface="+mn-cs"/>
              </a:rPr>
              <a:t>España</a:t>
            </a:r>
            <a:r>
              <a:rPr lang="es-PE" sz="1200" kern="1200" dirty="0" smtClean="0">
                <a:solidFill>
                  <a:schemeClr val="tx1"/>
                </a:solidFill>
                <a:effectLst/>
                <a:latin typeface="+mn-lt"/>
                <a:ea typeface="+mn-ea"/>
                <a:cs typeface="+mn-cs"/>
              </a:rPr>
              <a:t>, se sitúa alrededor del 2-3% en los adultos y en el 50% en la población infantil. Con respecto a los </a:t>
            </a:r>
            <a:r>
              <a:rPr lang="es-PE" sz="1200" b="1" kern="1200" dirty="0" smtClean="0">
                <a:solidFill>
                  <a:schemeClr val="tx1"/>
                </a:solidFill>
                <a:effectLst/>
                <a:latin typeface="+mn-lt"/>
                <a:ea typeface="+mn-ea"/>
                <a:cs typeface="+mn-cs"/>
              </a:rPr>
              <a:t>registros americanos</a:t>
            </a:r>
            <a:r>
              <a:rPr lang="es-PE" sz="1200" kern="1200" dirty="0" smtClean="0">
                <a:solidFill>
                  <a:schemeClr val="tx1"/>
                </a:solidFill>
                <a:effectLst/>
                <a:latin typeface="+mn-lt"/>
                <a:ea typeface="+mn-ea"/>
                <a:cs typeface="+mn-cs"/>
              </a:rPr>
              <a:t>, el porcentaje se sitúa alrededor del 20-25%4. Finalmente,</a:t>
            </a:r>
          </a:p>
          <a:p>
            <a:r>
              <a:rPr lang="es-PE" sz="1200" b="1" kern="1200" dirty="0" smtClean="0">
                <a:solidFill>
                  <a:schemeClr val="tx1"/>
                </a:solidFill>
                <a:effectLst/>
                <a:latin typeface="+mn-lt"/>
                <a:ea typeface="+mn-ea"/>
                <a:cs typeface="+mn-cs"/>
              </a:rPr>
              <a:t>Es importante señalar que a pesar de los buenos resultados registrados con el trasplante renal anticipado y que el tiempo en diálisis es un factor de peor pronóstico para la supervivencia del paciente y del injerto, el porcentaje de trasplante renal anticipado sigue siendo testimonial.</a:t>
            </a:r>
            <a:endParaRPr lang="es-PE" sz="1200" kern="1200" dirty="0" smtClean="0">
              <a:solidFill>
                <a:schemeClr val="tx1"/>
              </a:solidFill>
              <a:effectLst/>
              <a:latin typeface="+mn-lt"/>
              <a:ea typeface="+mn-ea"/>
              <a:cs typeface="+mn-cs"/>
            </a:endParaRPr>
          </a:p>
          <a:p>
            <a:endParaRPr lang="es-PE" dirty="0"/>
          </a:p>
        </p:txBody>
      </p:sp>
      <p:sp>
        <p:nvSpPr>
          <p:cNvPr id="4" name="3 Marcador de número de diapositiva"/>
          <p:cNvSpPr>
            <a:spLocks noGrp="1"/>
          </p:cNvSpPr>
          <p:nvPr>
            <p:ph type="sldNum" sz="quarter" idx="10"/>
          </p:nvPr>
        </p:nvSpPr>
        <p:spPr/>
        <p:txBody>
          <a:bodyPr/>
          <a:lstStyle/>
          <a:p>
            <a:fld id="{15857818-1D20-485D-ADA2-A0AB1DB67C1E}" type="slidenum">
              <a:rPr lang="es-ES" smtClean="0"/>
              <a:pPr/>
              <a:t>3</a:t>
            </a:fld>
            <a:endParaRPr lang="es-ES"/>
          </a:p>
        </p:txBody>
      </p:sp>
    </p:spTree>
    <p:extLst>
      <p:ext uri="{BB962C8B-B14F-4D97-AF65-F5344CB8AC3E}">
        <p14:creationId xmlns:p14="http://schemas.microsoft.com/office/powerpoint/2010/main" val="51024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b="1" kern="1200" dirty="0" smtClean="0">
                <a:solidFill>
                  <a:schemeClr val="tx1"/>
                </a:solidFill>
                <a:effectLst/>
                <a:latin typeface="+mn-lt"/>
                <a:ea typeface="+mn-ea"/>
                <a:cs typeface="+mn-cs"/>
              </a:rPr>
              <a:t>El trasplante renal anticipado debe ser ofrecido a todos aquellos pacientes que tenga la posibilidad de un donante renal de vivo.</a:t>
            </a:r>
            <a:endParaRPr lang="es-PE" sz="1100" kern="1200" dirty="0" smtClean="0">
              <a:solidFill>
                <a:schemeClr val="tx1"/>
              </a:solidFill>
              <a:effectLst/>
              <a:latin typeface="+mn-lt"/>
              <a:ea typeface="+mn-ea"/>
              <a:cs typeface="+mn-cs"/>
            </a:endParaRPr>
          </a:p>
          <a:p>
            <a:r>
              <a:rPr lang="es-PE" sz="1200" kern="1200" dirty="0" smtClean="0">
                <a:solidFill>
                  <a:schemeClr val="tx1"/>
                </a:solidFill>
                <a:effectLst/>
                <a:latin typeface="+mn-lt"/>
                <a:ea typeface="+mn-ea"/>
                <a:cs typeface="+mn-cs"/>
              </a:rPr>
              <a:t>en el caso de donante cadavérico, el</a:t>
            </a:r>
            <a:r>
              <a:rPr lang="es-PE" sz="1200" b="1" kern="1200" dirty="0" smtClean="0">
                <a:solidFill>
                  <a:schemeClr val="tx1"/>
                </a:solidFill>
                <a:effectLst/>
                <a:latin typeface="+mn-lt"/>
                <a:ea typeface="+mn-ea"/>
                <a:cs typeface="+mn-cs"/>
              </a:rPr>
              <a:t> TRA</a:t>
            </a:r>
            <a:r>
              <a:rPr lang="es-PE" sz="1200" kern="1200" dirty="0" smtClean="0">
                <a:solidFill>
                  <a:schemeClr val="tx1"/>
                </a:solidFill>
                <a:effectLst/>
                <a:latin typeface="+mn-lt"/>
                <a:ea typeface="+mn-ea"/>
                <a:cs typeface="+mn-cs"/>
              </a:rPr>
              <a:t> puede ser una opción ideal prioridad de pacientes en lista espera en programa en diálisis son los niños</a:t>
            </a:r>
            <a:endParaRPr lang="es-PE" sz="1100" kern="1200" dirty="0" smtClean="0">
              <a:solidFill>
                <a:schemeClr val="tx1"/>
              </a:solidFill>
              <a:effectLst/>
              <a:latin typeface="+mn-lt"/>
              <a:ea typeface="+mn-ea"/>
              <a:cs typeface="+mn-cs"/>
            </a:endParaRPr>
          </a:p>
          <a:p>
            <a:r>
              <a:rPr lang="es-PE" sz="1200" kern="1200" dirty="0" smtClean="0">
                <a:solidFill>
                  <a:schemeClr val="tx1"/>
                </a:solidFill>
                <a:effectLst/>
                <a:latin typeface="+mn-lt"/>
                <a:ea typeface="+mn-ea"/>
                <a:cs typeface="+mn-cs"/>
              </a:rPr>
              <a:t>En el caso de donante cadavérico:</a:t>
            </a:r>
            <a:endParaRPr lang="es-PE" sz="1100" kern="1200" dirty="0" smtClean="0">
              <a:solidFill>
                <a:schemeClr val="tx1"/>
              </a:solidFill>
              <a:effectLst/>
              <a:latin typeface="+mn-lt"/>
              <a:ea typeface="+mn-ea"/>
              <a:cs typeface="+mn-cs"/>
            </a:endParaRPr>
          </a:p>
          <a:p>
            <a:pPr lvl="1"/>
            <a:r>
              <a:rPr lang="es-PE" sz="1200" i="1" kern="1200" dirty="0" smtClean="0">
                <a:solidFill>
                  <a:schemeClr val="tx1"/>
                </a:solidFill>
                <a:effectLst/>
                <a:latin typeface="+mn-lt"/>
                <a:ea typeface="+mn-ea"/>
                <a:cs typeface="+mn-cs"/>
              </a:rPr>
              <a:t>queda limitado para pacientes : Trasplante combinado riñón-páncreas</a:t>
            </a:r>
            <a:endParaRPr lang="es-PE" sz="1200" kern="1200" dirty="0" smtClean="0">
              <a:solidFill>
                <a:schemeClr val="tx1"/>
              </a:solidFill>
              <a:effectLst/>
              <a:latin typeface="+mn-lt"/>
              <a:ea typeface="+mn-ea"/>
              <a:cs typeface="+mn-cs"/>
            </a:endParaRPr>
          </a:p>
          <a:p>
            <a:pPr lvl="1"/>
            <a:r>
              <a:rPr lang="es-PE" sz="1200" i="1" kern="1200" dirty="0" smtClean="0">
                <a:solidFill>
                  <a:schemeClr val="tx1"/>
                </a:solidFill>
                <a:effectLst/>
                <a:latin typeface="+mn-lt"/>
                <a:ea typeface="+mn-ea"/>
                <a:cs typeface="+mn-cs"/>
              </a:rPr>
              <a:t>también es aconsejable en casos de trasplante riñón-hígado simultáneo</a:t>
            </a:r>
            <a:endParaRPr lang="es-PE" sz="1200" kern="1200" dirty="0" smtClean="0">
              <a:solidFill>
                <a:schemeClr val="tx1"/>
              </a:solidFill>
              <a:effectLst/>
              <a:latin typeface="+mn-lt"/>
              <a:ea typeface="+mn-ea"/>
              <a:cs typeface="+mn-cs"/>
            </a:endParaRPr>
          </a:p>
          <a:p>
            <a:pPr lvl="1"/>
            <a:r>
              <a:rPr lang="es-PE" sz="1200" i="1" kern="1200" dirty="0" smtClean="0">
                <a:solidFill>
                  <a:schemeClr val="tx1"/>
                </a:solidFill>
                <a:effectLst/>
                <a:latin typeface="+mn-lt"/>
                <a:ea typeface="+mn-ea"/>
                <a:cs typeface="+mn-cs"/>
              </a:rPr>
              <a:t>Niños y diabéticos ( Nivel de evidencia B)</a:t>
            </a:r>
            <a:endParaRPr lang="es-PE" sz="1200" kern="1200" dirty="0" smtClean="0">
              <a:solidFill>
                <a:schemeClr val="tx1"/>
              </a:solidFill>
              <a:effectLst/>
              <a:latin typeface="+mn-lt"/>
              <a:ea typeface="+mn-ea"/>
              <a:cs typeface="+mn-cs"/>
            </a:endParaRPr>
          </a:p>
          <a:p>
            <a:pPr lvl="1"/>
            <a:r>
              <a:rPr lang="es-PE" sz="1200" i="1" kern="1200" dirty="0" smtClean="0">
                <a:solidFill>
                  <a:schemeClr val="tx1"/>
                </a:solidFill>
                <a:effectLst/>
                <a:latin typeface="+mn-lt"/>
                <a:ea typeface="+mn-ea"/>
                <a:cs typeface="+mn-cs"/>
              </a:rPr>
              <a:t>El trasplante renal en los pacientes con nefropatía diabética debería ser el tratamiento de elección porque supone un incremento en la supervivencia del paciente respecto a los pacientes en diálisis</a:t>
            </a:r>
            <a:endParaRPr lang="es-PE" sz="1200" kern="1200" dirty="0" smtClean="0">
              <a:solidFill>
                <a:schemeClr val="tx1"/>
              </a:solidFill>
              <a:effectLst/>
              <a:latin typeface="+mn-lt"/>
              <a:ea typeface="+mn-ea"/>
              <a:cs typeface="+mn-cs"/>
            </a:endParaRPr>
          </a:p>
          <a:p>
            <a:pPr lvl="1"/>
            <a:r>
              <a:rPr lang="es-PE" sz="1200" i="1" kern="1200" dirty="0" smtClean="0">
                <a:solidFill>
                  <a:schemeClr val="tx1"/>
                </a:solidFill>
                <a:effectLst/>
                <a:latin typeface="+mn-lt"/>
                <a:ea typeface="+mn-ea"/>
                <a:cs typeface="+mn-cs"/>
              </a:rPr>
              <a:t>En los pacientes mayores de 65 años, el trasplante renal debe ser considerado como una opción de tratamiento pues incrementa la expectativa de vida frente a la diálisis</a:t>
            </a:r>
            <a:endParaRPr lang="es-P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dirty="0" smtClean="0">
              <a:solidFill>
                <a:schemeClr val="tx1"/>
              </a:solidFill>
              <a:latin typeface="+mn-lt"/>
              <a:ea typeface="+mn-ea"/>
              <a:cs typeface="+mn-cs"/>
            </a:endParaRPr>
          </a:p>
          <a:p>
            <a:endParaRPr lang="es-PE" dirty="0"/>
          </a:p>
        </p:txBody>
      </p:sp>
      <p:sp>
        <p:nvSpPr>
          <p:cNvPr id="4" name="3 Marcador de número de diapositiva"/>
          <p:cNvSpPr>
            <a:spLocks noGrp="1"/>
          </p:cNvSpPr>
          <p:nvPr>
            <p:ph type="sldNum" sz="quarter" idx="10"/>
          </p:nvPr>
        </p:nvSpPr>
        <p:spPr/>
        <p:txBody>
          <a:bodyPr/>
          <a:lstStyle/>
          <a:p>
            <a:fld id="{15857818-1D20-485D-ADA2-A0AB1DB67C1E}" type="slidenum">
              <a:rPr lang="es-ES" smtClean="0"/>
              <a:pPr/>
              <a:t>4</a:t>
            </a:fld>
            <a:endParaRPr lang="es-ES"/>
          </a:p>
        </p:txBody>
      </p:sp>
    </p:spTree>
    <p:extLst>
      <p:ext uri="{BB962C8B-B14F-4D97-AF65-F5344CB8AC3E}">
        <p14:creationId xmlns:p14="http://schemas.microsoft.com/office/powerpoint/2010/main" val="144799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PE" sz="1200" b="1" kern="1200" dirty="0" smtClean="0">
                <a:solidFill>
                  <a:schemeClr val="tx1"/>
                </a:solidFill>
                <a:effectLst/>
                <a:latin typeface="+mn-lt"/>
                <a:ea typeface="+mn-ea"/>
                <a:cs typeface="+mn-cs"/>
              </a:rPr>
              <a:t>las políticas de indicar el trasplante anticipado:</a:t>
            </a:r>
            <a:r>
              <a:rPr lang="es-PE" sz="1200" kern="1200" dirty="0" smtClean="0">
                <a:solidFill>
                  <a:schemeClr val="tx1"/>
                </a:solidFill>
                <a:effectLst/>
                <a:latin typeface="+mn-lt"/>
                <a:ea typeface="+mn-ea"/>
                <a:cs typeface="+mn-cs"/>
              </a:rPr>
              <a:t> Desde el punto de vista práctico, el nefrólogo de la consulta </a:t>
            </a:r>
            <a:r>
              <a:rPr lang="es-PE" sz="1200" kern="1200" dirty="0" err="1" smtClean="0">
                <a:solidFill>
                  <a:schemeClr val="tx1"/>
                </a:solidFill>
                <a:effectLst/>
                <a:latin typeface="+mn-lt"/>
                <a:ea typeface="+mn-ea"/>
                <a:cs typeface="+mn-cs"/>
              </a:rPr>
              <a:t>prediálisis</a:t>
            </a:r>
            <a:r>
              <a:rPr lang="es-PE" sz="1200" kern="1200" dirty="0" smtClean="0">
                <a:solidFill>
                  <a:schemeClr val="tx1"/>
                </a:solidFill>
                <a:effectLst/>
                <a:latin typeface="+mn-lt"/>
                <a:ea typeface="+mn-ea"/>
                <a:cs typeface="+mn-cs"/>
              </a:rPr>
              <a:t> debe establecer la indicación del trasplante de vivo anticipado cuando, por el deterioro crónico y sintomático de la función renal, crea necesario realizar la fístula </a:t>
            </a:r>
            <a:r>
              <a:rPr lang="es-PE" sz="1200" kern="1200" dirty="0" err="1" smtClean="0">
                <a:solidFill>
                  <a:schemeClr val="tx1"/>
                </a:solidFill>
                <a:effectLst/>
                <a:latin typeface="+mn-lt"/>
                <a:ea typeface="+mn-ea"/>
                <a:cs typeface="+mn-cs"/>
              </a:rPr>
              <a:t>arteriovenosa</a:t>
            </a:r>
            <a:r>
              <a:rPr lang="es-PE" sz="1200" kern="1200" dirty="0" smtClean="0">
                <a:solidFill>
                  <a:schemeClr val="tx1"/>
                </a:solidFill>
                <a:effectLst/>
                <a:latin typeface="+mn-lt"/>
                <a:ea typeface="+mn-ea"/>
                <a:cs typeface="+mn-cs"/>
              </a:rPr>
              <a:t>. o hacer la implantación del catéter peritoneal para la iniciar la hemodiálisis o la diálisis peritoneal</a:t>
            </a:r>
          </a:p>
          <a:p>
            <a:r>
              <a:rPr lang="es-PE" sz="1200" kern="1200" dirty="0" smtClean="0">
                <a:solidFill>
                  <a:schemeClr val="tx1"/>
                </a:solidFill>
                <a:effectLst/>
                <a:latin typeface="+mn-lt"/>
                <a:ea typeface="+mn-ea"/>
                <a:cs typeface="+mn-cs"/>
              </a:rPr>
              <a:t>Por un lado, las </a:t>
            </a:r>
            <a:r>
              <a:rPr lang="es-PE" sz="1200" b="1" i="1" kern="1200" dirty="0" smtClean="0">
                <a:solidFill>
                  <a:schemeClr val="tx1"/>
                </a:solidFill>
                <a:effectLst/>
                <a:latin typeface="+mn-lt"/>
                <a:ea typeface="+mn-ea"/>
                <a:cs typeface="+mn-cs"/>
              </a:rPr>
              <a:t>guías europeas</a:t>
            </a:r>
            <a:r>
              <a:rPr lang="es-PE" sz="1200" kern="1200" dirty="0" smtClean="0">
                <a:solidFill>
                  <a:schemeClr val="tx1"/>
                </a:solidFill>
                <a:effectLst/>
                <a:latin typeface="+mn-lt"/>
                <a:ea typeface="+mn-ea"/>
                <a:cs typeface="+mn-cs"/>
              </a:rPr>
              <a:t> nos recomiendan que los pacientes con deterioro progresivo de la función renal y un aclaramiento </a:t>
            </a:r>
            <a:r>
              <a:rPr lang="es-PE" sz="1200" b="1" kern="1200" dirty="0" smtClean="0">
                <a:solidFill>
                  <a:schemeClr val="tx1"/>
                </a:solidFill>
                <a:effectLst/>
                <a:latin typeface="+mn-lt"/>
                <a:ea typeface="+mn-ea"/>
                <a:cs typeface="+mn-cs"/>
              </a:rPr>
              <a:t>inferior a 15 ml/min/1,73 m2 </a:t>
            </a:r>
            <a:r>
              <a:rPr lang="es-PE" sz="1200" kern="1200" dirty="0" smtClean="0">
                <a:solidFill>
                  <a:schemeClr val="tx1"/>
                </a:solidFill>
                <a:effectLst/>
                <a:latin typeface="+mn-lt"/>
                <a:ea typeface="+mn-ea"/>
                <a:cs typeface="+mn-cs"/>
              </a:rPr>
              <a:t>podrían ser incluidos en lista de espera para un trasplante renal preventivo </a:t>
            </a:r>
          </a:p>
          <a:p>
            <a:r>
              <a:rPr lang="es-PE" sz="1200" kern="1200" dirty="0" smtClean="0">
                <a:solidFill>
                  <a:schemeClr val="tx1"/>
                </a:solidFill>
                <a:effectLst/>
                <a:latin typeface="+mn-lt"/>
                <a:ea typeface="+mn-ea"/>
                <a:cs typeface="+mn-cs"/>
              </a:rPr>
              <a:t>las </a:t>
            </a:r>
            <a:r>
              <a:rPr lang="es-PE" sz="1200" b="1" i="1" kern="1200" dirty="0" smtClean="0">
                <a:solidFill>
                  <a:schemeClr val="tx1"/>
                </a:solidFill>
                <a:effectLst/>
                <a:latin typeface="+mn-lt"/>
                <a:ea typeface="+mn-ea"/>
                <a:cs typeface="+mn-cs"/>
              </a:rPr>
              <a:t>recomendaciones americanas</a:t>
            </a:r>
            <a:r>
              <a:rPr lang="es-PE" sz="1200" kern="1200" dirty="0" smtClean="0">
                <a:solidFill>
                  <a:schemeClr val="tx1"/>
                </a:solidFill>
                <a:effectLst/>
                <a:latin typeface="+mn-lt"/>
                <a:ea typeface="+mn-ea"/>
                <a:cs typeface="+mn-cs"/>
              </a:rPr>
              <a:t> y de las guías canadienses de la sociedad de Trasplante nos sugieren que aquellos pacientes con una  enfermedad renal progresiva e irreversible y un </a:t>
            </a:r>
            <a:r>
              <a:rPr lang="es-PE" sz="1200" b="1" kern="1200" dirty="0" smtClean="0">
                <a:solidFill>
                  <a:schemeClr val="tx1"/>
                </a:solidFill>
                <a:effectLst/>
                <a:latin typeface="+mn-lt"/>
                <a:ea typeface="+mn-ea"/>
                <a:cs typeface="+mn-cs"/>
              </a:rPr>
              <a:t>FG &lt; 20 ml/min</a:t>
            </a:r>
            <a:r>
              <a:rPr lang="es-PE" sz="1200" kern="1200" dirty="0" smtClean="0">
                <a:solidFill>
                  <a:schemeClr val="tx1"/>
                </a:solidFill>
                <a:effectLst/>
                <a:latin typeface="+mn-lt"/>
                <a:ea typeface="+mn-ea"/>
                <a:cs typeface="+mn-cs"/>
              </a:rPr>
              <a:t>  podrían ser considerados candidatos para un trasplante renal anticipado</a:t>
            </a:r>
          </a:p>
          <a:p>
            <a:r>
              <a:rPr lang="es-PE" sz="1200" kern="1200" dirty="0" smtClean="0">
                <a:solidFill>
                  <a:schemeClr val="tx1"/>
                </a:solidFill>
                <a:effectLst/>
                <a:latin typeface="+mn-lt"/>
                <a:ea typeface="+mn-ea"/>
                <a:cs typeface="+mn-cs"/>
              </a:rPr>
              <a:t> </a:t>
            </a:r>
          </a:p>
          <a:p>
            <a:r>
              <a:rPr lang="es-PE" sz="1200" kern="1200" dirty="0" smtClean="0">
                <a:solidFill>
                  <a:schemeClr val="tx1"/>
                </a:solidFill>
                <a:effectLst/>
                <a:latin typeface="+mn-lt"/>
                <a:ea typeface="+mn-ea"/>
                <a:cs typeface="+mn-cs"/>
              </a:rPr>
              <a:t>No obstante, desde fases más tempranas de la insuficiencia renal debe plantearse al paciente la posibilidad del trasplante de vivo anticipado para que puedan identificarse los potenciales donantes entre familiares y amigos.</a:t>
            </a:r>
            <a:endParaRPr lang="es-PE"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5857818-1D20-485D-ADA2-A0AB1DB67C1E}" type="slidenum">
              <a:rPr lang="es-ES" smtClean="0"/>
              <a:pPr/>
              <a:t>5</a:t>
            </a:fld>
            <a:endParaRPr lang="es-ES"/>
          </a:p>
        </p:txBody>
      </p:sp>
    </p:spTree>
    <p:extLst>
      <p:ext uri="{BB962C8B-B14F-4D97-AF65-F5344CB8AC3E}">
        <p14:creationId xmlns:p14="http://schemas.microsoft.com/office/powerpoint/2010/main" val="424264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dirty="0" smtClean="0">
                <a:solidFill>
                  <a:schemeClr val="tx1"/>
                </a:solidFill>
                <a:effectLst/>
                <a:latin typeface="+mn-lt"/>
                <a:ea typeface="+mn-ea"/>
                <a:cs typeface="+mn-cs"/>
              </a:rPr>
              <a:t>No es necesario la realización de un acceso vascular o la colocación de un catéter de peritoneal en los pacientes con ERC, disminuyendo la morbilidad generada por la realización de estos procedimientos.   Evita por lo tanto, los inconvenientes derivados de las sesiones de hemodiálisis o de los intercambios peritoneales, así como las complicaciones derivadas del estado urémico9</a:t>
            </a:r>
          </a:p>
          <a:p>
            <a:r>
              <a:rPr lang="es-PE" sz="1200" kern="1200" dirty="0" smtClean="0">
                <a:solidFill>
                  <a:schemeClr val="tx1"/>
                </a:solidFill>
                <a:effectLst/>
                <a:latin typeface="+mn-lt"/>
                <a:ea typeface="+mn-ea"/>
                <a:cs typeface="+mn-cs"/>
              </a:rPr>
              <a:t>2. Disminuiríamos el gasto generado por las técnicas de diálisis.</a:t>
            </a:r>
          </a:p>
          <a:p>
            <a:r>
              <a:rPr lang="es-PE" sz="1200" kern="1200" dirty="0" smtClean="0">
                <a:solidFill>
                  <a:schemeClr val="tx1"/>
                </a:solidFill>
                <a:effectLst/>
                <a:latin typeface="+mn-lt"/>
                <a:ea typeface="+mn-ea"/>
                <a:cs typeface="+mn-cs"/>
              </a:rPr>
              <a:t>3. Ofrece una mejor calidad de vida del paciente, permitiéndole incorporarse de nuevo a su vida </a:t>
            </a:r>
            <a:r>
              <a:rPr lang="es-PE" sz="1200" kern="1200" dirty="0" err="1" smtClean="0">
                <a:solidFill>
                  <a:schemeClr val="tx1"/>
                </a:solidFill>
                <a:effectLst/>
                <a:latin typeface="+mn-lt"/>
                <a:ea typeface="+mn-ea"/>
                <a:cs typeface="+mn-cs"/>
              </a:rPr>
              <a:t>laboraL</a:t>
            </a:r>
            <a:endParaRPr lang="es-PE" sz="1200" kern="1200" dirty="0" smtClean="0">
              <a:solidFill>
                <a:schemeClr val="tx1"/>
              </a:solidFill>
              <a:effectLst/>
              <a:latin typeface="+mn-lt"/>
              <a:ea typeface="+mn-ea"/>
              <a:cs typeface="+mn-cs"/>
            </a:endParaRPr>
          </a:p>
          <a:p>
            <a:endParaRPr lang="es-PE"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7818-1D20-485D-ADA2-A0AB1DB67C1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4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36867" name="Rectangle 2"/>
          <p:cNvSpPr>
            <a:spLocks noGrp="1" noChangeArrowheads="1"/>
          </p:cNvSpPr>
          <p:nvPr>
            <p:ph type="body"/>
          </p:nvPr>
        </p:nvSpPr>
        <p:spPr>
          <a:xfrm>
            <a:off x="1060450" y="4349750"/>
            <a:ext cx="4737100" cy="3509963"/>
          </a:xfrm>
          <a:noFill/>
        </p:spPr>
        <p:txBody>
          <a:bodyPr wrap="none" anchor="ctr"/>
          <a:lstStyle/>
          <a:p>
            <a:endParaRPr lang="es-ES" smtClean="0"/>
          </a:p>
        </p:txBody>
      </p:sp>
    </p:spTree>
    <p:extLst>
      <p:ext uri="{BB962C8B-B14F-4D97-AF65-F5344CB8AC3E}">
        <p14:creationId xmlns:p14="http://schemas.microsoft.com/office/powerpoint/2010/main" val="320645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37891" name="Rectangle 2"/>
          <p:cNvSpPr>
            <a:spLocks noGrp="1" noChangeArrowheads="1"/>
          </p:cNvSpPr>
          <p:nvPr>
            <p:ph type="body"/>
          </p:nvPr>
        </p:nvSpPr>
        <p:spPr>
          <a:xfrm>
            <a:off x="1060450" y="4349750"/>
            <a:ext cx="4737100" cy="3509963"/>
          </a:xfrm>
          <a:noFill/>
        </p:spPr>
        <p:txBody>
          <a:bodyPr wrap="none" anchor="ctr"/>
          <a:lstStyle/>
          <a:p>
            <a:endParaRPr lang="es-ES" smtClean="0"/>
          </a:p>
        </p:txBody>
      </p:sp>
    </p:spTree>
    <p:extLst>
      <p:ext uri="{BB962C8B-B14F-4D97-AF65-F5344CB8AC3E}">
        <p14:creationId xmlns:p14="http://schemas.microsoft.com/office/powerpoint/2010/main" val="164073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dirty="0" smtClean="0">
                <a:solidFill>
                  <a:schemeClr val="tx1"/>
                </a:solidFill>
                <a:effectLst/>
                <a:latin typeface="+mn-lt"/>
                <a:ea typeface="+mn-ea"/>
                <a:cs typeface="+mn-cs"/>
              </a:rPr>
              <a:t>Hay dos razones más poderosas, que están íntimamente relacionadas, con respecto al trasplante renal anticipado son: </a:t>
            </a:r>
          </a:p>
          <a:p>
            <a:r>
              <a:rPr lang="es-PE" sz="1200" kern="1200" dirty="0" smtClean="0">
                <a:solidFill>
                  <a:schemeClr val="tx1"/>
                </a:solidFill>
                <a:effectLst/>
                <a:latin typeface="+mn-lt"/>
                <a:ea typeface="+mn-ea"/>
                <a:cs typeface="+mn-cs"/>
              </a:rPr>
              <a:t>una mayor </a:t>
            </a:r>
            <a:r>
              <a:rPr lang="es-PE" sz="1200" b="1" i="1" kern="1200" dirty="0" smtClean="0">
                <a:solidFill>
                  <a:schemeClr val="tx1"/>
                </a:solidFill>
                <a:effectLst/>
                <a:latin typeface="+mn-lt"/>
                <a:ea typeface="+mn-ea"/>
                <a:cs typeface="+mn-cs"/>
              </a:rPr>
              <a:t>supervivencia del injerto renal y del paciente</a:t>
            </a:r>
            <a:r>
              <a:rPr lang="es-PE" sz="1200" kern="1200" dirty="0" smtClean="0">
                <a:solidFill>
                  <a:schemeClr val="tx1"/>
                </a:solidFill>
                <a:effectLst/>
                <a:latin typeface="+mn-lt"/>
                <a:ea typeface="+mn-ea"/>
                <a:cs typeface="+mn-cs"/>
              </a:rPr>
              <a:t> con respecto a los pacientes que habían recibido un trasplante renal después de permanecer un tiempo en diálisis.  </a:t>
            </a:r>
          </a:p>
          <a:p>
            <a:r>
              <a:rPr lang="es-PE" sz="1200" kern="1200" dirty="0" smtClean="0">
                <a:solidFill>
                  <a:schemeClr val="tx1"/>
                </a:solidFill>
                <a:effectLst/>
                <a:latin typeface="+mn-lt"/>
                <a:ea typeface="+mn-ea"/>
                <a:cs typeface="+mn-cs"/>
              </a:rPr>
              <a:t>El tiempo de permanencia en diálisis</a:t>
            </a:r>
            <a:r>
              <a:rPr lang="es-PE" sz="1200" b="1" kern="1200" dirty="0" smtClean="0">
                <a:solidFill>
                  <a:schemeClr val="tx1"/>
                </a:solidFill>
                <a:effectLst/>
                <a:latin typeface="+mn-lt"/>
                <a:ea typeface="+mn-ea"/>
                <a:cs typeface="+mn-cs"/>
              </a:rPr>
              <a:t> </a:t>
            </a:r>
            <a:r>
              <a:rPr lang="es-PE" sz="1200" kern="1200" dirty="0" smtClean="0">
                <a:solidFill>
                  <a:schemeClr val="tx1"/>
                </a:solidFill>
                <a:effectLst/>
                <a:latin typeface="+mn-lt"/>
                <a:ea typeface="+mn-ea"/>
                <a:cs typeface="+mn-cs"/>
              </a:rPr>
              <a:t>es una de las variables de mayor influencia negativa en la evolución del trasplante renal.  </a:t>
            </a:r>
          </a:p>
          <a:p>
            <a:r>
              <a:rPr lang="es-PE" sz="1200" b="1" kern="1200" dirty="0" smtClean="0">
                <a:solidFill>
                  <a:schemeClr val="tx1"/>
                </a:solidFill>
                <a:effectLst/>
                <a:latin typeface="+mn-lt"/>
                <a:ea typeface="+mn-ea"/>
                <a:cs typeface="+mn-cs"/>
              </a:rPr>
              <a:t>La tasa de rechazo agudo </a:t>
            </a:r>
            <a:r>
              <a:rPr lang="es-PE" sz="1200" kern="1200" dirty="0" smtClean="0">
                <a:solidFill>
                  <a:schemeClr val="tx1"/>
                </a:solidFill>
                <a:effectLst/>
                <a:latin typeface="+mn-lt"/>
                <a:ea typeface="+mn-ea"/>
                <a:cs typeface="+mn-cs"/>
              </a:rPr>
              <a:t>confirmada por biopsia dentro de los primeros seis meses </a:t>
            </a:r>
            <a:r>
              <a:rPr lang="es-PE" sz="1200" kern="1200" dirty="0" err="1" smtClean="0">
                <a:solidFill>
                  <a:schemeClr val="tx1"/>
                </a:solidFill>
                <a:effectLst/>
                <a:latin typeface="+mn-lt"/>
                <a:ea typeface="+mn-ea"/>
                <a:cs typeface="+mn-cs"/>
              </a:rPr>
              <a:t>postrasplante</a:t>
            </a:r>
            <a:r>
              <a:rPr lang="es-PE" sz="1200" kern="1200" dirty="0" smtClean="0">
                <a:solidFill>
                  <a:schemeClr val="tx1"/>
                </a:solidFill>
                <a:effectLst/>
                <a:latin typeface="+mn-lt"/>
                <a:ea typeface="+mn-ea"/>
                <a:cs typeface="+mn-cs"/>
              </a:rPr>
              <a:t> es significativamente inferior en los pacientes con trasplante renal anticipado. A mayor tiempo de permanencia en diálisis, se objetiva un mayor riesgo de rechazo agudo. El trasplante renal anticipado está asociado con una </a:t>
            </a:r>
            <a:r>
              <a:rPr lang="es-PE" sz="1200" b="1" kern="1200" dirty="0" smtClean="0">
                <a:solidFill>
                  <a:schemeClr val="tx1"/>
                </a:solidFill>
                <a:effectLst/>
                <a:latin typeface="+mn-lt"/>
                <a:ea typeface="+mn-ea"/>
                <a:cs typeface="+mn-cs"/>
              </a:rPr>
              <a:t>menor incidencia de retraso de la función del injerto.</a:t>
            </a:r>
            <a:endParaRPr lang="es-PE" sz="1200" kern="1200" dirty="0" smtClean="0">
              <a:solidFill>
                <a:schemeClr val="tx1"/>
              </a:solidFill>
              <a:effectLst/>
              <a:latin typeface="+mn-lt"/>
              <a:ea typeface="+mn-ea"/>
              <a:cs typeface="+mn-cs"/>
            </a:endParaRPr>
          </a:p>
          <a:p>
            <a:r>
              <a:rPr lang="es-PE" sz="1200" b="1" i="1" kern="1200" dirty="0" smtClean="0">
                <a:solidFill>
                  <a:schemeClr val="tx1"/>
                </a:solidFill>
                <a:effectLst/>
                <a:latin typeface="+mn-lt"/>
                <a:ea typeface="+mn-ea"/>
                <a:cs typeface="+mn-cs"/>
              </a:rPr>
              <a:t>Argumentos ya demostrado en el análisis de 73.103 primeros trasplantes en adultos recogidos en el </a:t>
            </a:r>
            <a:r>
              <a:rPr lang="es-PE" sz="1200" b="1" i="1" kern="1200" dirty="0" err="1" smtClean="0">
                <a:solidFill>
                  <a:schemeClr val="tx1"/>
                </a:solidFill>
                <a:effectLst/>
                <a:latin typeface="+mn-lt"/>
                <a:ea typeface="+mn-ea"/>
                <a:cs typeface="+mn-cs"/>
              </a:rPr>
              <a:t>United</a:t>
            </a:r>
            <a:r>
              <a:rPr lang="es-PE" sz="1200" b="1" i="1" kern="1200" dirty="0" smtClean="0">
                <a:solidFill>
                  <a:schemeClr val="tx1"/>
                </a:solidFill>
                <a:effectLst/>
                <a:latin typeface="+mn-lt"/>
                <a:ea typeface="+mn-ea"/>
                <a:cs typeface="+mn-cs"/>
              </a:rPr>
              <a:t> </a:t>
            </a:r>
            <a:r>
              <a:rPr lang="es-PE" sz="1200" b="1" i="1" kern="1200" dirty="0" err="1" smtClean="0">
                <a:solidFill>
                  <a:schemeClr val="tx1"/>
                </a:solidFill>
                <a:effectLst/>
                <a:latin typeface="+mn-lt"/>
                <a:ea typeface="+mn-ea"/>
                <a:cs typeface="+mn-cs"/>
              </a:rPr>
              <a:t>States</a:t>
            </a:r>
            <a:r>
              <a:rPr lang="es-PE" sz="1200" b="1" i="1" kern="1200" dirty="0" smtClean="0">
                <a:solidFill>
                  <a:schemeClr val="tx1"/>
                </a:solidFill>
                <a:effectLst/>
                <a:latin typeface="+mn-lt"/>
                <a:ea typeface="+mn-ea"/>
                <a:cs typeface="+mn-cs"/>
              </a:rPr>
              <a:t> Renal Data </a:t>
            </a:r>
            <a:r>
              <a:rPr lang="es-PE" sz="1200" b="1" i="1" kern="1200" dirty="0" err="1" smtClean="0">
                <a:solidFill>
                  <a:schemeClr val="tx1"/>
                </a:solidFill>
                <a:effectLst/>
                <a:latin typeface="+mn-lt"/>
                <a:ea typeface="+mn-ea"/>
                <a:cs typeface="+mn-cs"/>
              </a:rPr>
              <a:t>System</a:t>
            </a:r>
            <a:r>
              <a:rPr lang="es-PE" sz="1200" b="1" i="1" kern="1200" dirty="0" smtClean="0">
                <a:solidFill>
                  <a:schemeClr val="tx1"/>
                </a:solidFill>
                <a:effectLst/>
                <a:latin typeface="+mn-lt"/>
                <a:ea typeface="+mn-ea"/>
                <a:cs typeface="+mn-cs"/>
              </a:rPr>
              <a:t> </a:t>
            </a:r>
            <a:r>
              <a:rPr lang="es-PE" sz="1200" b="1" i="1" kern="1200" dirty="0" err="1" smtClean="0">
                <a:solidFill>
                  <a:schemeClr val="tx1"/>
                </a:solidFill>
                <a:effectLst/>
                <a:latin typeface="+mn-lt"/>
                <a:ea typeface="+mn-ea"/>
                <a:cs typeface="+mn-cs"/>
              </a:rPr>
              <a:t>Registry</a:t>
            </a:r>
            <a:r>
              <a:rPr lang="es-PE" sz="1200" b="1" i="1" kern="1200" dirty="0" smtClean="0">
                <a:solidFill>
                  <a:schemeClr val="tx1"/>
                </a:solidFill>
                <a:effectLst/>
                <a:latin typeface="+mn-lt"/>
                <a:ea typeface="+mn-ea"/>
                <a:cs typeface="+mn-cs"/>
              </a:rPr>
              <a:t> desde 1988 a 1997 en el que, tanto la muerte con riñón </a:t>
            </a:r>
            <a:r>
              <a:rPr lang="es-PE" sz="1200" b="1" i="1" kern="1200" dirty="0" err="1" smtClean="0">
                <a:solidFill>
                  <a:schemeClr val="tx1"/>
                </a:solidFill>
                <a:effectLst/>
                <a:latin typeface="+mn-lt"/>
                <a:ea typeface="+mn-ea"/>
                <a:cs typeface="+mn-cs"/>
              </a:rPr>
              <a:t>funcionante</a:t>
            </a:r>
            <a:r>
              <a:rPr lang="es-PE" sz="1200" b="1" i="1" kern="1200" dirty="0" smtClean="0">
                <a:solidFill>
                  <a:schemeClr val="tx1"/>
                </a:solidFill>
                <a:effectLst/>
                <a:latin typeface="+mn-lt"/>
                <a:ea typeface="+mn-ea"/>
                <a:cs typeface="+mn-cs"/>
              </a:rPr>
              <a:t> como la supervivencia del injerto, eran mejores en los trasplantes anticipados y en los pacientes que menos tiempo llevaban en diálisis</a:t>
            </a:r>
            <a:r>
              <a:rPr lang="es-PE" sz="1200" b="1" i="1" kern="1200" baseline="30000" dirty="0" smtClean="0">
                <a:solidFill>
                  <a:schemeClr val="tx1"/>
                </a:solidFill>
                <a:effectLst/>
                <a:latin typeface="+mn-lt"/>
                <a:ea typeface="+mn-ea"/>
                <a:cs typeface="+mn-cs"/>
              </a:rPr>
              <a:t>5</a:t>
            </a:r>
            <a:r>
              <a:rPr lang="es-PE" sz="1200" b="1" i="1" kern="1200" dirty="0" smtClean="0">
                <a:solidFill>
                  <a:schemeClr val="tx1"/>
                </a:solidFill>
                <a:effectLst/>
                <a:latin typeface="+mn-lt"/>
                <a:ea typeface="+mn-ea"/>
                <a:cs typeface="+mn-cs"/>
              </a:rPr>
              <a:t>.</a:t>
            </a:r>
            <a:endParaRPr lang="es-PE" sz="1200" kern="1200" dirty="0" smtClean="0">
              <a:solidFill>
                <a:schemeClr val="tx1"/>
              </a:solidFill>
              <a:effectLst/>
              <a:latin typeface="+mn-lt"/>
              <a:ea typeface="+mn-ea"/>
              <a:cs typeface="+mn-cs"/>
            </a:endParaRPr>
          </a:p>
          <a:p>
            <a:r>
              <a:rPr lang="es-PE" sz="1200" kern="1200" dirty="0" smtClean="0">
                <a:solidFill>
                  <a:schemeClr val="tx1"/>
                </a:solidFill>
                <a:effectLst/>
                <a:latin typeface="+mn-lt"/>
                <a:ea typeface="+mn-ea"/>
                <a:cs typeface="+mn-cs"/>
              </a:rPr>
              <a:t> </a:t>
            </a:r>
          </a:p>
          <a:p>
            <a:endParaRPr lang="es-PE" b="0"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7818-1D20-485D-ADA2-A0AB1DB67C1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005557-0215-4C79-8537-D6CECC282E5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873A1A0-8C42-4B14-A0B1-BF982DB371E0}" type="datetimeFigureOut">
              <a:rPr lang="es-ES" smtClean="0"/>
              <a:pPr/>
              <a:t>22/08/2016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2E005557-0215-4C79-8537-D6CECC282E5F}"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73A1A0-8C42-4B14-A0B1-BF982DB371E0}" type="datetimeFigureOut">
              <a:rPr lang="es-ES" smtClean="0"/>
              <a:pPr/>
              <a:t>22/08/2016</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005557-0215-4C79-8537-D6CECC282E5F}"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term=Arze%20Aimaretti%20L%5bAuthor%5d&amp;cauthor=true&amp;cauthor_uid=2711001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ncbi.nlm.nih.gov/pubmed/27110013" TargetMode="External"/><Relationship Id="rId4" Type="http://schemas.openxmlformats.org/officeDocument/2006/relationships/hyperlink" Target="http://www.ncbi.nlm.nih.gov/pubmed/?term=Arze%20S%5bAuthor%5d&amp;cauthor=true&amp;cauthor_uid=271100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ubmed/?term=Arze%20Aimaretti%20L%5bAuthor%5d&amp;cauthor=true&amp;cauthor_uid=2711001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ncbi.nlm.nih.gov/pubmed/27110013" TargetMode="External"/><Relationship Id="rId4" Type="http://schemas.openxmlformats.org/officeDocument/2006/relationships/hyperlink" Target="http://www.ncbi.nlm.nih.gov/pubmed/?term=Arze%20S%5bAuthor%5d&amp;cauthor=true&amp;cauthor_uid=2711001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0" y="5643577"/>
            <a:ext cx="8585200" cy="1350242"/>
          </a:xfrm>
          <a:prstGeom prst="rect">
            <a:avLst/>
          </a:prstGeom>
          <a:noFill/>
          <a:ln w="9525">
            <a:noFill/>
            <a:round/>
            <a:headEnd/>
            <a:tailEnd/>
          </a:ln>
          <a:effectLst/>
        </p:spPr>
        <p:txBody>
          <a:bodyPr wrap="square" lIns="90000" tIns="46800" rIns="90000" bIns="46800">
            <a:spAutoFit/>
          </a:bodyPr>
          <a:lstStyle/>
          <a:p>
            <a:pPr fontAlgn="auto">
              <a:lnSpc>
                <a:spcPct val="120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_tradnl" sz="1400" b="1" dirty="0">
              <a:solidFill>
                <a:srgbClr val="FFFFFF"/>
              </a:solidFill>
              <a:effectLst>
                <a:outerShdw blurRad="38100" dist="38100" dir="2700000" algn="tl">
                  <a:srgbClr val="C0C0C0"/>
                </a:outerShdw>
              </a:effectLst>
              <a:latin typeface="Times New Roman" pitchFamily="16" charset="0"/>
            </a:endParaRPr>
          </a:p>
          <a:p>
            <a:pPr fontAlgn="auto">
              <a:lnSpc>
                <a:spcPct val="120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1" dirty="0">
                <a:solidFill>
                  <a:srgbClr val="FFFFFF"/>
                </a:solidFill>
                <a:latin typeface="Times New Roman" pitchFamily="16" charset="0"/>
              </a:rPr>
              <a:t>*  Luis Zegarra Montes </a:t>
            </a:r>
            <a:r>
              <a:rPr lang="es-ES_tradnl" b="1" dirty="0" smtClean="0">
                <a:solidFill>
                  <a:srgbClr val="FFFFFF"/>
                </a:solidFill>
                <a:latin typeface="Times New Roman" pitchFamily="16" charset="0"/>
              </a:rPr>
              <a:t>Prof. Dr</a:t>
            </a:r>
            <a:r>
              <a:rPr lang="es-ES_tradnl" b="1" dirty="0">
                <a:solidFill>
                  <a:srgbClr val="FFFFFF"/>
                </a:solidFill>
                <a:latin typeface="Times New Roman" pitchFamily="16" charset="0"/>
              </a:rPr>
              <a:t>. </a:t>
            </a:r>
            <a:r>
              <a:rPr lang="es-ES_tradnl" b="1" dirty="0" err="1">
                <a:solidFill>
                  <a:srgbClr val="FFFFFF"/>
                </a:solidFill>
                <a:latin typeface="Times New Roman" pitchFamily="16" charset="0"/>
              </a:rPr>
              <a:t>Mg.</a:t>
            </a:r>
            <a:r>
              <a:rPr lang="es-ES_tradnl" b="1" dirty="0">
                <a:solidFill>
                  <a:srgbClr val="FFFFFF"/>
                </a:solidFill>
                <a:latin typeface="Times New Roman" pitchFamily="16" charset="0"/>
              </a:rPr>
              <a:t> </a:t>
            </a:r>
            <a:r>
              <a:rPr lang="es-ES_tradnl" b="1" dirty="0" err="1">
                <a:solidFill>
                  <a:srgbClr val="FFFFFF"/>
                </a:solidFill>
                <a:latin typeface="Times New Roman" pitchFamily="16" charset="0"/>
              </a:rPr>
              <a:t>Med</a:t>
            </a:r>
            <a:r>
              <a:rPr lang="es-ES_tradnl" b="1" dirty="0">
                <a:solidFill>
                  <a:srgbClr val="FFFFFF"/>
                </a:solidFill>
                <a:latin typeface="Times New Roman" pitchFamily="16" charset="0"/>
              </a:rPr>
              <a:t>. - </a:t>
            </a:r>
            <a:r>
              <a:rPr lang="es-ES_tradnl" b="1" dirty="0" smtClean="0">
                <a:solidFill>
                  <a:srgbClr val="FFFFFF"/>
                </a:solidFill>
                <a:latin typeface="Times New Roman" pitchFamily="16" charset="0"/>
              </a:rPr>
              <a:t>UPCH</a:t>
            </a:r>
            <a:endParaRPr lang="es-ES_tradnl" b="1" dirty="0">
              <a:solidFill>
                <a:srgbClr val="FFFFFF"/>
              </a:solidFill>
              <a:latin typeface="Times New Roman" pitchFamily="16" charset="0"/>
            </a:endParaRPr>
          </a:p>
          <a:p>
            <a:pPr fontAlgn="auto">
              <a:lnSpc>
                <a:spcPct val="120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1" dirty="0">
                <a:solidFill>
                  <a:srgbClr val="FFFFFF"/>
                </a:solidFill>
                <a:latin typeface="Times New Roman" pitchFamily="16" charset="0"/>
              </a:rPr>
              <a:t>    </a:t>
            </a:r>
            <a:r>
              <a:rPr lang="es-ES_tradnl" b="1" dirty="0" smtClean="0">
                <a:solidFill>
                  <a:srgbClr val="FFFFFF"/>
                </a:solidFill>
                <a:latin typeface="Times New Roman" pitchFamily="16" charset="0"/>
              </a:rPr>
              <a:t>Jefe </a:t>
            </a:r>
            <a:r>
              <a:rPr lang="es-ES_tradnl" b="1" dirty="0">
                <a:solidFill>
                  <a:srgbClr val="FFFFFF"/>
                </a:solidFill>
                <a:latin typeface="Times New Roman" pitchFamily="16" charset="0"/>
              </a:rPr>
              <a:t>de la Unidad de Trasplante </a:t>
            </a:r>
            <a:r>
              <a:rPr lang="es-ES_tradnl" b="1" dirty="0" smtClean="0">
                <a:solidFill>
                  <a:srgbClr val="FFFFFF"/>
                </a:solidFill>
                <a:latin typeface="Times New Roman" pitchFamily="16" charset="0"/>
              </a:rPr>
              <a:t>Renal. </a:t>
            </a:r>
            <a:r>
              <a:rPr lang="es-ES_tradnl" b="1" dirty="0">
                <a:solidFill>
                  <a:srgbClr val="FFFFFF"/>
                </a:solidFill>
                <a:latin typeface="Times New Roman" pitchFamily="16" charset="0"/>
              </a:rPr>
              <a:t>HNCH-MINSA.</a:t>
            </a:r>
          </a:p>
          <a:p>
            <a:pPr fontAlgn="auto">
              <a:lnSpc>
                <a:spcPct val="120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1" dirty="0">
                <a:solidFill>
                  <a:srgbClr val="000000"/>
                </a:solidFill>
                <a:effectLst>
                  <a:outerShdw blurRad="38100" dist="38100" dir="2700000" algn="tl">
                    <a:srgbClr val="C0C0C0"/>
                  </a:outerShdw>
                </a:effectLst>
                <a:latin typeface="Times New Roman" pitchFamily="16" charset="0"/>
              </a:rPr>
              <a:t>   </a:t>
            </a:r>
          </a:p>
        </p:txBody>
      </p:sp>
      <p:grpSp>
        <p:nvGrpSpPr>
          <p:cNvPr id="2" name="Group 4"/>
          <p:cNvGrpSpPr>
            <a:grpSpLocks/>
          </p:cNvGrpSpPr>
          <p:nvPr/>
        </p:nvGrpSpPr>
        <p:grpSpPr bwMode="auto">
          <a:xfrm>
            <a:off x="6372200" y="267254"/>
            <a:ext cx="2465531" cy="1937609"/>
            <a:chOff x="4297" y="162"/>
            <a:chExt cx="1346" cy="1145"/>
          </a:xfrm>
        </p:grpSpPr>
        <p:grpSp>
          <p:nvGrpSpPr>
            <p:cNvPr id="3" name="Group 5"/>
            <p:cNvGrpSpPr>
              <a:grpSpLocks/>
            </p:cNvGrpSpPr>
            <p:nvPr/>
          </p:nvGrpSpPr>
          <p:grpSpPr bwMode="auto">
            <a:xfrm>
              <a:off x="4418" y="162"/>
              <a:ext cx="1103" cy="1145"/>
              <a:chOff x="4418" y="162"/>
              <a:chExt cx="1103" cy="1145"/>
            </a:xfrm>
          </p:grpSpPr>
          <p:sp>
            <p:nvSpPr>
              <p:cNvPr id="2061" name="Oval 6"/>
              <p:cNvSpPr>
                <a:spLocks noChangeArrowheads="1"/>
              </p:cNvSpPr>
              <p:nvPr/>
            </p:nvSpPr>
            <p:spPr bwMode="auto">
              <a:xfrm flipH="1">
                <a:off x="4418" y="162"/>
                <a:ext cx="1104" cy="1146"/>
              </a:xfrm>
              <a:prstGeom prst="ellipse">
                <a:avLst/>
              </a:prstGeom>
              <a:solidFill>
                <a:srgbClr val="FFFFFF"/>
              </a:solidFill>
              <a:ln w="38160">
                <a:solidFill>
                  <a:srgbClr val="FF3300"/>
                </a:solidFill>
                <a:miter lim="800000"/>
                <a:headEnd/>
                <a:tailEnd/>
              </a:ln>
            </p:spPr>
            <p:txBody>
              <a:bodyPr wrap="none" anchor="ctr"/>
              <a:lstStyle/>
              <a:p>
                <a:endParaRPr lang="es-ES">
                  <a:latin typeface="Century Gothic" pitchFamily="34" charset="0"/>
                </a:endParaRPr>
              </a:p>
            </p:txBody>
          </p:sp>
          <p:sp>
            <p:nvSpPr>
              <p:cNvPr id="2062" name="Oval 7"/>
              <p:cNvSpPr>
                <a:spLocks noChangeArrowheads="1"/>
              </p:cNvSpPr>
              <p:nvPr/>
            </p:nvSpPr>
            <p:spPr bwMode="auto">
              <a:xfrm flipH="1">
                <a:off x="4476" y="222"/>
                <a:ext cx="988" cy="1025"/>
              </a:xfrm>
              <a:prstGeom prst="ellipse">
                <a:avLst/>
              </a:prstGeom>
              <a:solidFill>
                <a:srgbClr val="FFFFFF"/>
              </a:solidFill>
              <a:ln w="38160">
                <a:solidFill>
                  <a:srgbClr val="FF3300"/>
                </a:solidFill>
                <a:miter lim="800000"/>
                <a:headEnd/>
                <a:tailEnd/>
              </a:ln>
            </p:spPr>
            <p:txBody>
              <a:bodyPr wrap="none" anchor="ctr"/>
              <a:lstStyle/>
              <a:p>
                <a:endParaRPr lang="es-ES">
                  <a:latin typeface="Century Gothic" pitchFamily="34" charset="0"/>
                </a:endParaRPr>
              </a:p>
            </p:txBody>
          </p:sp>
        </p:grpSp>
        <p:grpSp>
          <p:nvGrpSpPr>
            <p:cNvPr id="4" name="Group 8"/>
            <p:cNvGrpSpPr>
              <a:grpSpLocks/>
            </p:cNvGrpSpPr>
            <p:nvPr/>
          </p:nvGrpSpPr>
          <p:grpSpPr bwMode="auto">
            <a:xfrm>
              <a:off x="4297" y="275"/>
              <a:ext cx="1346" cy="980"/>
              <a:chOff x="4297" y="275"/>
              <a:chExt cx="1346" cy="980"/>
            </a:xfrm>
          </p:grpSpPr>
          <p:sp>
            <p:nvSpPr>
              <p:cNvPr id="2058" name="Text Box 9"/>
              <p:cNvSpPr txBox="1">
                <a:spLocks noChangeArrowheads="1"/>
              </p:cNvSpPr>
              <p:nvPr/>
            </p:nvSpPr>
            <p:spPr bwMode="auto">
              <a:xfrm>
                <a:off x="4297" y="275"/>
                <a:ext cx="1062" cy="981"/>
              </a:xfrm>
              <a:prstGeom prst="rect">
                <a:avLst/>
              </a:prstGeom>
              <a:noFill/>
              <a:ln w="9525">
                <a:noFill/>
                <a:round/>
                <a:headEnd/>
                <a:tailEnd/>
              </a:ln>
            </p:spPr>
            <p:txBody>
              <a:bodyPr lIns="90000" tIns="46800" rIns="90000" bIns="46800">
                <a:spAutoFit/>
              </a:bodyPr>
              <a:lstStyle/>
              <a:p>
                <a:pPr algn="ctr">
                  <a:spcBef>
                    <a:spcPts val="6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9600" b="1">
                    <a:solidFill>
                      <a:srgbClr val="000000"/>
                    </a:solidFill>
                    <a:latin typeface="Times New Roman" pitchFamily="18" charset="0"/>
                  </a:rPr>
                  <a:t>H</a:t>
                </a:r>
              </a:p>
            </p:txBody>
          </p:sp>
          <p:sp>
            <p:nvSpPr>
              <p:cNvPr id="2059" name="Text Box 10"/>
              <p:cNvSpPr txBox="1">
                <a:spLocks noChangeArrowheads="1"/>
              </p:cNvSpPr>
              <p:nvPr/>
            </p:nvSpPr>
            <p:spPr bwMode="auto">
              <a:xfrm>
                <a:off x="4581" y="275"/>
                <a:ext cx="1062" cy="981"/>
              </a:xfrm>
              <a:prstGeom prst="rect">
                <a:avLst/>
              </a:prstGeom>
              <a:noFill/>
              <a:ln w="9525">
                <a:noFill/>
                <a:round/>
                <a:headEnd/>
                <a:tailEnd/>
              </a:ln>
            </p:spPr>
            <p:txBody>
              <a:bodyPr lIns="90000" tIns="46800" rIns="90000" bIns="46800">
                <a:spAutoFit/>
              </a:bodyPr>
              <a:lstStyle/>
              <a:p>
                <a:pPr algn="ctr">
                  <a:spcBef>
                    <a:spcPts val="6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9600" b="1" dirty="0">
                    <a:solidFill>
                      <a:srgbClr val="000000"/>
                    </a:solidFill>
                    <a:latin typeface="Times New Roman" pitchFamily="18" charset="0"/>
                  </a:rPr>
                  <a:t>H</a:t>
                </a:r>
              </a:p>
            </p:txBody>
          </p:sp>
          <p:sp>
            <p:nvSpPr>
              <p:cNvPr id="2060" name="Text Box 11"/>
              <p:cNvSpPr txBox="1">
                <a:spLocks noChangeArrowheads="1"/>
              </p:cNvSpPr>
              <p:nvPr/>
            </p:nvSpPr>
            <p:spPr bwMode="auto">
              <a:xfrm>
                <a:off x="4436" y="386"/>
                <a:ext cx="1062" cy="750"/>
              </a:xfrm>
              <a:prstGeom prst="rect">
                <a:avLst/>
              </a:prstGeom>
              <a:noFill/>
              <a:ln w="9525">
                <a:noFill/>
                <a:round/>
                <a:headEnd/>
                <a:tailEnd/>
              </a:ln>
            </p:spPr>
            <p:txBody>
              <a:bodyPr lIns="90000" tIns="46800" rIns="90000" bIns="46800">
                <a:spAutoFit/>
              </a:bodyPr>
              <a:lstStyle/>
              <a:p>
                <a:pPr algn="ctr">
                  <a:spcBef>
                    <a:spcPts val="4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7200" b="1" dirty="0">
                    <a:solidFill>
                      <a:srgbClr val="FF3300"/>
                    </a:solidFill>
                    <a:latin typeface="Times New Roman" pitchFamily="18" charset="0"/>
                  </a:rPr>
                  <a:t>C</a:t>
                </a:r>
              </a:p>
            </p:txBody>
          </p:sp>
        </p:grpSp>
      </p:grpSp>
      <p:sp>
        <p:nvSpPr>
          <p:cNvPr id="2052" name="Text Box 12"/>
          <p:cNvSpPr txBox="1">
            <a:spLocks noChangeArrowheads="1"/>
          </p:cNvSpPr>
          <p:nvPr/>
        </p:nvSpPr>
        <p:spPr bwMode="auto">
          <a:xfrm>
            <a:off x="0" y="2785474"/>
            <a:ext cx="9144000" cy="4072526"/>
          </a:xfrm>
          <a:prstGeom prst="rect">
            <a:avLst/>
          </a:prstGeom>
          <a:noFill/>
          <a:ln w="9525">
            <a:noFill/>
            <a:round/>
            <a:headEnd/>
            <a:tailEnd/>
          </a:ln>
        </p:spPr>
        <p:txBody>
          <a:bodyPr wrap="square" lIns="90000" tIns="46800" rIns="90000" bIns="46800">
            <a:spAutoFit/>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5400" b="1" dirty="0" smtClean="0">
                <a:solidFill>
                  <a:srgbClr val="FFFFFF"/>
                </a:solidFill>
                <a:latin typeface="Times New Roman" pitchFamily="18" charset="0"/>
                <a:cs typeface="Times New Roman" pitchFamily="18" charset="0"/>
              </a:rPr>
              <a:t>TRASPLANTE  RENAL</a:t>
            </a:r>
          </a:p>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5400" b="1" dirty="0" smtClean="0">
                <a:solidFill>
                  <a:srgbClr val="FFFFFF"/>
                </a:solidFill>
                <a:latin typeface="Times New Roman" pitchFamily="18" charset="0"/>
                <a:cs typeface="Times New Roman" pitchFamily="18" charset="0"/>
              </a:rPr>
              <a:t>ANTICIPADO</a:t>
            </a:r>
          </a:p>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PE" sz="4800" b="1" dirty="0">
              <a:solidFill>
                <a:srgbClr val="FFFFFF"/>
              </a:solidFill>
              <a:latin typeface="Times New Roman" pitchFamily="18" charset="0"/>
              <a:cs typeface="Times New Roman" pitchFamily="18" charset="0"/>
            </a:endParaRPr>
          </a:p>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000" b="1" dirty="0" smtClean="0">
                <a:solidFill>
                  <a:srgbClr val="FFFFFF"/>
                </a:solidFill>
                <a:latin typeface="Times New Roman" pitchFamily="18" charset="0"/>
              </a:rPr>
              <a:t> </a:t>
            </a:r>
            <a:endParaRPr lang="es-PE" sz="4000" b="1" dirty="0">
              <a:solidFill>
                <a:srgbClr val="FFFFFF"/>
              </a:solidFill>
              <a:latin typeface="Times New Roman" pitchFamily="18" charset="0"/>
            </a:endParaRPr>
          </a:p>
        </p:txBody>
      </p:sp>
      <p:sp>
        <p:nvSpPr>
          <p:cNvPr id="15" name="14 Marcador de número de diapositiva"/>
          <p:cNvSpPr>
            <a:spLocks noGrp="1"/>
          </p:cNvSpPr>
          <p:nvPr>
            <p:ph type="sldNum" sz="quarter" idx="12"/>
          </p:nvPr>
        </p:nvSpPr>
        <p:spPr/>
        <p:txBody>
          <a:bodyPr/>
          <a:lstStyle/>
          <a:p>
            <a:pPr>
              <a:defRPr/>
            </a:pPr>
            <a:fld id="{47AEB58F-8992-4CC2-9D48-37FAAF12DA45}" type="slidenum">
              <a:rPr lang="es-ES" smtClean="0"/>
              <a:pPr>
                <a:defRPr/>
              </a:pPr>
              <a:t>1</a:t>
            </a:fld>
            <a:endParaRPr lang="es-ES"/>
          </a:p>
        </p:txBody>
      </p:sp>
      <p:pic>
        <p:nvPicPr>
          <p:cNvPr id="14" name="13 Imagen" descr="Upch"/>
          <p:cNvPicPr/>
          <p:nvPr/>
        </p:nvPicPr>
        <p:blipFill>
          <a:blip r:embed="rId3" cstate="print"/>
          <a:srcRect/>
          <a:stretch>
            <a:fillRect/>
          </a:stretch>
        </p:blipFill>
        <p:spPr bwMode="auto">
          <a:xfrm>
            <a:off x="539552" y="260648"/>
            <a:ext cx="1863090" cy="206692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descr="C:\Users\Luis Zegarra\Documents\Desktop\Fotos de Tito\TRH 12 (12-XII-08) Navidad 08\101CANON\IMG_1097.JPG"/>
          <p:cNvPicPr>
            <a:picLocks noGrp="1" noChangeAspect="1" noChangeArrowheads="1"/>
          </p:cNvPicPr>
          <p:nvPr>
            <p:ph idx="1"/>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887" y="56240"/>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0" y="1441521"/>
            <a:ext cx="8946232" cy="4611148"/>
          </a:xfrm>
        </p:spPr>
        <p:txBody>
          <a:bodyPr>
            <a:normAutofit/>
          </a:bodyPr>
          <a:lstStyle/>
          <a:p>
            <a:pPr algn="ctr" eaLnBrk="1" hangingPunct="1">
              <a:spcBef>
                <a:spcPts val="0"/>
              </a:spcBef>
              <a:buFont typeface="Arial" charset="0"/>
              <a:buNone/>
            </a:pPr>
            <a:r>
              <a:rPr lang="es-PE" sz="2400" dirty="0" smtClean="0">
                <a:latin typeface="Times New Roman" pitchFamily="18" charset="0"/>
                <a:cs typeface="Times New Roman" pitchFamily="18" charset="0"/>
              </a:rPr>
              <a:t>	</a:t>
            </a:r>
            <a:r>
              <a:rPr lang="es-PE" sz="4000" b="1" dirty="0" smtClean="0">
                <a:solidFill>
                  <a:srgbClr val="FFFFFF"/>
                </a:solidFill>
                <a:latin typeface="Times New Roman" pitchFamily="18" charset="0"/>
                <a:cs typeface="Times New Roman" pitchFamily="18" charset="0"/>
              </a:rPr>
              <a:t>* DESVENTAJAS</a:t>
            </a:r>
          </a:p>
          <a:p>
            <a:pPr algn="ctr" eaLnBrk="1" hangingPunct="1">
              <a:spcBef>
                <a:spcPts val="0"/>
              </a:spcBef>
              <a:buFont typeface="Arial" charset="0"/>
              <a:buNone/>
            </a:pPr>
            <a:r>
              <a:rPr lang="es-PE" sz="1200" b="1" dirty="0" smtClean="0">
                <a:solidFill>
                  <a:srgbClr val="FFFFFF"/>
                </a:solidFill>
                <a:latin typeface="Times New Roman" panose="02020603050405020304" pitchFamily="18" charset="0"/>
                <a:cs typeface="Times New Roman" pitchFamily="18" charset="0"/>
              </a:rPr>
              <a:t>(Donante Cadavérico)</a:t>
            </a:r>
          </a:p>
          <a:p>
            <a:pPr>
              <a:buNone/>
            </a:pPr>
            <a:endParaRPr lang="es-PE" sz="2800" dirty="0" smtClean="0">
              <a:solidFill>
                <a:srgbClr val="FFFFFF"/>
              </a:solidFill>
              <a:latin typeface="Times New Roman" panose="02020603050405020304" pitchFamily="18" charset="0"/>
              <a:cs typeface="Times New Roman" pitchFamily="18" charset="0"/>
            </a:endParaRPr>
          </a:p>
          <a:p>
            <a:pPr>
              <a:buNone/>
            </a:pPr>
            <a:r>
              <a:rPr lang="es-PE" sz="2800" dirty="0" smtClean="0">
                <a:solidFill>
                  <a:srgbClr val="FFFFFF"/>
                </a:solidFill>
                <a:latin typeface="Times New Roman" panose="02020603050405020304" pitchFamily="18" charset="0"/>
                <a:cs typeface="Times New Roman" pitchFamily="18" charset="0"/>
              </a:rPr>
              <a:t>* Momento de inclusión en lista </a:t>
            </a:r>
            <a:r>
              <a:rPr lang="es-PE" sz="2800" dirty="0">
                <a:solidFill>
                  <a:srgbClr val="FFFFFF"/>
                </a:solidFill>
                <a:latin typeface="Times New Roman" panose="02020603050405020304" pitchFamily="18" charset="0"/>
                <a:cs typeface="Times New Roman" panose="02020603050405020304" pitchFamily="18" charset="0"/>
              </a:rPr>
              <a:t>de espera (FG &lt; 15 ml/min</a:t>
            </a:r>
            <a:r>
              <a:rPr lang="es-PE" sz="2800" dirty="0" smtClean="0">
                <a:solidFill>
                  <a:srgbClr val="FFFFFF"/>
                </a:solidFill>
                <a:latin typeface="Times New Roman" panose="02020603050405020304" pitchFamily="18" charset="0"/>
                <a:cs typeface="Times New Roman" panose="02020603050405020304" pitchFamily="18" charset="0"/>
              </a:rPr>
              <a:t>).</a:t>
            </a:r>
          </a:p>
          <a:p>
            <a:pPr>
              <a:buNone/>
            </a:pPr>
            <a:endParaRPr lang="es-PE" sz="2800" dirty="0" smtClean="0">
              <a:solidFill>
                <a:srgbClr val="FFFFFF"/>
              </a:solidFill>
              <a:latin typeface="Times New Roman" panose="02020603050405020304" pitchFamily="18" charset="0"/>
              <a:cs typeface="Times New Roman" panose="02020603050405020304" pitchFamily="18" charset="0"/>
            </a:endParaRPr>
          </a:p>
          <a:p>
            <a:pPr>
              <a:buNone/>
            </a:pPr>
            <a:r>
              <a:rPr lang="es-PE" sz="2800" dirty="0" smtClean="0">
                <a:solidFill>
                  <a:srgbClr val="FFFFFF"/>
                </a:solidFill>
                <a:latin typeface="Times New Roman" panose="02020603050405020304" pitchFamily="18" charset="0"/>
                <a:cs typeface="Times New Roman" panose="02020603050405020304" pitchFamily="18" charset="0"/>
              </a:rPr>
              <a:t>* ↑↑ Tiempo </a:t>
            </a:r>
            <a:r>
              <a:rPr lang="es-PE" sz="2800" dirty="0">
                <a:solidFill>
                  <a:srgbClr val="FFFFFF"/>
                </a:solidFill>
                <a:latin typeface="Times New Roman" panose="02020603050405020304" pitchFamily="18" charset="0"/>
                <a:cs typeface="Times New Roman" panose="02020603050405020304" pitchFamily="18" charset="0"/>
              </a:rPr>
              <a:t>de espera para </a:t>
            </a:r>
            <a:r>
              <a:rPr lang="es-PE" sz="2800" dirty="0" smtClean="0">
                <a:solidFill>
                  <a:srgbClr val="FFFFFF"/>
                </a:solidFill>
                <a:latin typeface="Times New Roman" panose="02020603050405020304" pitchFamily="18" charset="0"/>
                <a:cs typeface="Times New Roman" panose="02020603050405020304" pitchFamily="18" charset="0"/>
              </a:rPr>
              <a:t>TR de pacientes en </a:t>
            </a:r>
            <a:r>
              <a:rPr lang="es-PE" sz="2800" dirty="0">
                <a:solidFill>
                  <a:srgbClr val="FFFFFF"/>
                </a:solidFill>
                <a:latin typeface="Times New Roman" panose="02020603050405020304" pitchFamily="18" charset="0"/>
                <a:cs typeface="Times New Roman" panose="02020603050405020304" pitchFamily="18" charset="0"/>
              </a:rPr>
              <a:t>diálisis</a:t>
            </a:r>
            <a:r>
              <a:rPr lang="es-PE" sz="2800" dirty="0" smtClean="0">
                <a:solidFill>
                  <a:srgbClr val="FFFFFF"/>
                </a:solidFill>
                <a:latin typeface="Times New Roman" panose="02020603050405020304" pitchFamily="18" charset="0"/>
                <a:cs typeface="Times New Roman" panose="02020603050405020304" pitchFamily="18" charset="0"/>
              </a:rPr>
              <a:t>.</a:t>
            </a:r>
          </a:p>
          <a:p>
            <a:pPr>
              <a:buNone/>
            </a:pPr>
            <a:endParaRPr lang="es-PE" sz="3200" dirty="0">
              <a:solidFill>
                <a:srgbClr val="FFFFFF"/>
              </a:solidFill>
              <a:latin typeface="Times New Roman" pitchFamily="18" charset="0"/>
              <a:cs typeface="Times New Roman" pitchFamily="18" charset="0"/>
            </a:endParaRPr>
          </a:p>
          <a:p>
            <a:pPr>
              <a:buNone/>
            </a:pPr>
            <a:endParaRPr lang="es-PE" sz="3200" dirty="0">
              <a:solidFill>
                <a:srgbClr val="FFFFFF"/>
              </a:solidFill>
              <a:latin typeface="Times New Roman" pitchFamily="18" charset="0"/>
              <a:cs typeface="Times New Roman" pitchFamily="18" charset="0"/>
            </a:endParaRPr>
          </a:p>
          <a:p>
            <a:pPr>
              <a:buNone/>
            </a:pPr>
            <a:endParaRPr lang="es-PE" sz="2400" dirty="0" smtClean="0"/>
          </a:p>
        </p:txBody>
      </p:sp>
      <p:sp>
        <p:nvSpPr>
          <p:cNvPr id="6" name="5 Marcador de pie de página"/>
          <p:cNvSpPr>
            <a:spLocks noGrp="1"/>
          </p:cNvSpPr>
          <p:nvPr>
            <p:ph type="ftr" sz="quarter" idx="11"/>
          </p:nvPr>
        </p:nvSpPr>
        <p:spPr>
          <a:xfrm flipV="1">
            <a:off x="2667000" y="7389439"/>
            <a:ext cx="2481064" cy="2880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smtClean="0">
                <a:ln>
                  <a:noFill/>
                </a:ln>
                <a:solidFill>
                  <a:srgbClr val="FFFFFF"/>
                </a:solidFill>
                <a:effectLst/>
                <a:uLnTx/>
                <a:uFillTx/>
                <a:latin typeface="Constantia"/>
                <a:ea typeface="+mn-ea"/>
                <a:cs typeface="+mn-cs"/>
              </a:rPr>
              <a:t> </a:t>
            </a:r>
            <a:endParaRPr kumimoji="0" lang="es-PE" sz="18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8 Rectángulo"/>
          <p:cNvSpPr/>
          <p:nvPr/>
        </p:nvSpPr>
        <p:spPr>
          <a:xfrm>
            <a:off x="25493" y="5810557"/>
            <a:ext cx="8784976" cy="646331"/>
          </a:xfrm>
          <a:prstGeom prst="rect">
            <a:avLst/>
          </a:prstGeom>
        </p:spPr>
        <p:txBody>
          <a:bodyPr wrap="square">
            <a:spAutoFit/>
          </a:bodyPr>
          <a:lstStyle/>
          <a:p>
            <a:pPr algn="just">
              <a:defRPr/>
            </a:pPr>
            <a:r>
              <a:rPr lang="es-PE" dirty="0">
                <a:solidFill>
                  <a:srgbClr val="FFFFFF"/>
                </a:solidFill>
                <a:latin typeface="Times New Roman" pitchFamily="18" charset="0"/>
                <a:cs typeface="Times New Roman" pitchFamily="18" charset="0"/>
              </a:rPr>
              <a:t>* Morales Ruiz E.: Trasplante Renal Anticipado. Nefrología </a:t>
            </a:r>
            <a:r>
              <a:rPr lang="es-PE" dirty="0" err="1">
                <a:solidFill>
                  <a:srgbClr val="FFFFFF"/>
                </a:solidFill>
                <a:latin typeface="Times New Roman" pitchFamily="18" charset="0"/>
                <a:cs typeface="Times New Roman" pitchFamily="18" charset="0"/>
              </a:rPr>
              <a:t>Supl</a:t>
            </a:r>
            <a:r>
              <a:rPr lang="es-PE" dirty="0">
                <a:solidFill>
                  <a:srgbClr val="FFFFFF"/>
                </a:solidFill>
                <a:latin typeface="Times New Roman" pitchFamily="18" charset="0"/>
                <a:cs typeface="Times New Roman" pitchFamily="18" charset="0"/>
              </a:rPr>
              <a:t>. 3. 2008, 123-128.</a:t>
            </a:r>
          </a:p>
          <a:p>
            <a:pPr lvl="0" algn="just">
              <a:defRPr/>
            </a:pPr>
            <a:r>
              <a:rPr kumimoji="0" lang="es-PE" sz="1800" b="0"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rPr>
              <a:t>* </a:t>
            </a:r>
            <a:r>
              <a:rPr lang="en-US" dirty="0" err="1">
                <a:solidFill>
                  <a:srgbClr val="FFFFFF"/>
                </a:solidFill>
                <a:latin typeface="Times New Roman" pitchFamily="18" charset="0"/>
                <a:cs typeface="Times New Roman" pitchFamily="18" charset="0"/>
              </a:rPr>
              <a:t>Birkelond</a:t>
            </a:r>
            <a:r>
              <a:rPr lang="en-US" dirty="0">
                <a:solidFill>
                  <a:srgbClr val="FFFFFF"/>
                </a:solidFill>
                <a:latin typeface="Times New Roman" pitchFamily="18" charset="0"/>
                <a:cs typeface="Times New Roman" pitchFamily="18" charset="0"/>
              </a:rPr>
              <a:t> SA. Uremia as a state of immunodeficiency. Scan J </a:t>
            </a:r>
            <a:r>
              <a:rPr lang="en-US" dirty="0" err="1" smtClean="0">
                <a:solidFill>
                  <a:srgbClr val="FFFFFF"/>
                </a:solidFill>
                <a:latin typeface="Times New Roman" pitchFamily="18" charset="0"/>
                <a:cs typeface="Times New Roman" pitchFamily="18" charset="0"/>
              </a:rPr>
              <a:t>Immunol</a:t>
            </a:r>
            <a:r>
              <a:rPr lang="en-US" dirty="0" smtClean="0">
                <a:solidFill>
                  <a:srgbClr val="FFFFFF"/>
                </a:solidFill>
                <a:latin typeface="Times New Roman" pitchFamily="18" charset="0"/>
                <a:cs typeface="Times New Roman" pitchFamily="18" charset="0"/>
              </a:rPr>
              <a:t>. 1976</a:t>
            </a:r>
            <a:r>
              <a:rPr lang="en-US" dirty="0">
                <a:solidFill>
                  <a:srgbClr val="FFFFFF"/>
                </a:solidFill>
                <a:latin typeface="Times New Roman" pitchFamily="18" charset="0"/>
                <a:cs typeface="Times New Roman" pitchFamily="18" charset="0"/>
              </a:rPr>
              <a:t>; 5: 107-115</a:t>
            </a:r>
            <a:r>
              <a:rPr lang="en-US" dirty="0" smtClean="0">
                <a:solidFill>
                  <a:srgbClr val="FFFFFF"/>
                </a:solidFill>
                <a:latin typeface="Times New Roman" pitchFamily="18" charset="0"/>
                <a:cs typeface="Times New Roman" pitchFamily="18" charset="0"/>
              </a:rPr>
              <a:t>.</a:t>
            </a:r>
            <a:endParaRPr kumimoji="0" lang="es-PE" sz="1800" b="0"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330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endParaRPr lang="es-ES" dirty="0">
              <a:solidFill>
                <a:srgbClr val="FFFF00"/>
              </a:solidFill>
            </a:endParaRPr>
          </a:p>
        </p:txBody>
      </p:sp>
      <p:sp>
        <p:nvSpPr>
          <p:cNvPr id="359427" name="Rectangle 3"/>
          <p:cNvSpPr>
            <a:spLocks noGrp="1" noChangeArrowheads="1"/>
          </p:cNvSpPr>
          <p:nvPr>
            <p:ph type="body" idx="1"/>
          </p:nvPr>
        </p:nvSpPr>
        <p:spPr/>
        <p:txBody>
          <a:bodyPr/>
          <a:lstStyle/>
          <a:p>
            <a:pPr>
              <a:buFontTx/>
              <a:buNone/>
            </a:pPr>
            <a:endParaRPr lang="es-ES" dirty="0">
              <a:solidFill>
                <a:schemeClr val="bg1"/>
              </a:solidFill>
            </a:endParaRPr>
          </a:p>
        </p:txBody>
      </p:sp>
      <p:pic>
        <p:nvPicPr>
          <p:cNvPr id="4" name="3 Imagen" descr="C:\Documents and Settings\User\Escritorio\TR Paciente 14 Kg Cirugía 16 V 12\DSC01444.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080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887" y="56240"/>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1403648" y="1652272"/>
            <a:ext cx="7656910" cy="4611148"/>
          </a:xfrm>
        </p:spPr>
        <p:txBody>
          <a:bodyPr>
            <a:normAutofit/>
          </a:bodyPr>
          <a:lstStyle/>
          <a:p>
            <a:pPr algn="ctr" eaLnBrk="1" hangingPunct="1">
              <a:spcBef>
                <a:spcPts val="0"/>
              </a:spcBef>
              <a:buFont typeface="Arial" charset="0"/>
              <a:buNone/>
            </a:pPr>
            <a:r>
              <a:rPr lang="es-PE" sz="4000" b="1" dirty="0" smtClean="0">
                <a:solidFill>
                  <a:srgbClr val="FFFFFF"/>
                </a:solidFill>
                <a:latin typeface="Times New Roman" pitchFamily="18" charset="0"/>
                <a:cs typeface="Times New Roman" pitchFamily="18" charset="0"/>
              </a:rPr>
              <a:t>* DESVENTAJAS</a:t>
            </a:r>
          </a:p>
          <a:p>
            <a:pPr algn="ctr" eaLnBrk="1" hangingPunct="1">
              <a:spcBef>
                <a:spcPts val="0"/>
              </a:spcBef>
              <a:buFont typeface="Arial" charset="0"/>
              <a:buNone/>
            </a:pPr>
            <a:r>
              <a:rPr lang="es-PE" sz="1200" b="1" dirty="0" smtClean="0">
                <a:solidFill>
                  <a:srgbClr val="FFFFFF"/>
                </a:solidFill>
                <a:latin typeface="Times New Roman" panose="02020603050405020304" pitchFamily="18" charset="0"/>
                <a:cs typeface="Times New Roman" pitchFamily="18" charset="0"/>
              </a:rPr>
              <a:t>(Donante Cadavérico)</a:t>
            </a:r>
          </a:p>
          <a:p>
            <a:pPr>
              <a:buNone/>
            </a:pPr>
            <a:endParaRPr lang="es-PE" sz="2800" dirty="0" smtClean="0">
              <a:solidFill>
                <a:srgbClr val="FFFFFF"/>
              </a:solidFill>
              <a:latin typeface="Times New Roman" pitchFamily="18" charset="0"/>
              <a:cs typeface="Times New Roman" pitchFamily="18" charset="0"/>
            </a:endParaRPr>
          </a:p>
          <a:p>
            <a:pPr>
              <a:buNone/>
            </a:pPr>
            <a:r>
              <a:rPr lang="es-PE" sz="2800" dirty="0" smtClean="0">
                <a:solidFill>
                  <a:srgbClr val="FFFFFF"/>
                </a:solidFill>
                <a:latin typeface="Times New Roman" pitchFamily="18" charset="0"/>
                <a:cs typeface="Times New Roman" pitchFamily="18" charset="0"/>
              </a:rPr>
              <a:t>* &gt; % de </a:t>
            </a:r>
            <a:r>
              <a:rPr lang="es-PE" sz="2800" dirty="0">
                <a:solidFill>
                  <a:srgbClr val="FFFFFF"/>
                </a:solidFill>
                <a:latin typeface="Times New Roman" pitchFamily="18" charset="0"/>
                <a:cs typeface="Times New Roman" pitchFamily="18" charset="0"/>
              </a:rPr>
              <a:t>incumplimiento </a:t>
            </a:r>
            <a:r>
              <a:rPr lang="es-PE" sz="2800" dirty="0" err="1" smtClean="0">
                <a:solidFill>
                  <a:srgbClr val="FFFFFF"/>
                </a:solidFill>
                <a:latin typeface="Times New Roman" pitchFamily="18" charset="0"/>
                <a:cs typeface="Times New Roman" pitchFamily="18" charset="0"/>
              </a:rPr>
              <a:t>Tx</a:t>
            </a:r>
            <a:r>
              <a:rPr lang="es-PE" sz="2800" dirty="0" smtClean="0">
                <a:solidFill>
                  <a:srgbClr val="FFFFFF"/>
                </a:solidFill>
                <a:latin typeface="Times New Roman" pitchFamily="18" charset="0"/>
                <a:cs typeface="Times New Roman" pitchFamily="18" charset="0"/>
              </a:rPr>
              <a:t>. Mx.</a:t>
            </a:r>
          </a:p>
          <a:p>
            <a:pPr>
              <a:buNone/>
            </a:pPr>
            <a:endParaRPr lang="es-PE" sz="2800" dirty="0">
              <a:solidFill>
                <a:srgbClr val="FFFFFF"/>
              </a:solidFill>
              <a:latin typeface="Times New Roman" pitchFamily="18" charset="0"/>
              <a:cs typeface="Times New Roman" pitchFamily="18" charset="0"/>
            </a:endParaRPr>
          </a:p>
          <a:p>
            <a:pPr>
              <a:buNone/>
            </a:pPr>
            <a:r>
              <a:rPr lang="es-PE" sz="2800" dirty="0" smtClean="0">
                <a:solidFill>
                  <a:srgbClr val="FFFFFF"/>
                </a:solidFill>
                <a:latin typeface="Times New Roman" pitchFamily="18" charset="0"/>
                <a:cs typeface="Times New Roman" pitchFamily="18" charset="0"/>
              </a:rPr>
              <a:t>* Influencia </a:t>
            </a:r>
            <a:r>
              <a:rPr lang="es-PE" sz="2800" dirty="0">
                <a:solidFill>
                  <a:srgbClr val="FFFFFF"/>
                </a:solidFill>
                <a:latin typeface="Times New Roman" pitchFamily="18" charset="0"/>
                <a:cs typeface="Times New Roman" pitchFamily="18" charset="0"/>
              </a:rPr>
              <a:t>de la </a:t>
            </a:r>
            <a:r>
              <a:rPr lang="es-PE" sz="2800" dirty="0" smtClean="0">
                <a:solidFill>
                  <a:srgbClr val="FFFFFF"/>
                </a:solidFill>
                <a:latin typeface="Times New Roman" pitchFamily="18" charset="0"/>
                <a:cs typeface="Times New Roman" pitchFamily="18" charset="0"/>
              </a:rPr>
              <a:t>uremia→→→ RA </a:t>
            </a:r>
          </a:p>
          <a:p>
            <a:pPr>
              <a:buNone/>
            </a:pPr>
            <a:endParaRPr lang="es-PE" sz="3200" dirty="0">
              <a:solidFill>
                <a:srgbClr val="FFFFFF"/>
              </a:solidFill>
              <a:latin typeface="Times New Roman" pitchFamily="18" charset="0"/>
              <a:cs typeface="Times New Roman" pitchFamily="18" charset="0"/>
            </a:endParaRPr>
          </a:p>
          <a:p>
            <a:pPr>
              <a:buNone/>
            </a:pPr>
            <a:endParaRPr lang="es-PE" sz="3200" dirty="0">
              <a:solidFill>
                <a:srgbClr val="FFFFFF"/>
              </a:solidFill>
              <a:latin typeface="Times New Roman" pitchFamily="18" charset="0"/>
              <a:cs typeface="Times New Roman" pitchFamily="18" charset="0"/>
            </a:endParaRPr>
          </a:p>
          <a:p>
            <a:pPr>
              <a:buNone/>
            </a:pPr>
            <a:endParaRPr lang="es-PE" sz="2400" dirty="0" smtClean="0"/>
          </a:p>
        </p:txBody>
      </p:sp>
      <p:sp>
        <p:nvSpPr>
          <p:cNvPr id="6" name="5 Marcador de pie de página"/>
          <p:cNvSpPr>
            <a:spLocks noGrp="1"/>
          </p:cNvSpPr>
          <p:nvPr>
            <p:ph type="ftr" sz="quarter" idx="11"/>
          </p:nvPr>
        </p:nvSpPr>
        <p:spPr>
          <a:xfrm flipV="1">
            <a:off x="2667000" y="7389439"/>
            <a:ext cx="2481064" cy="2880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smtClean="0">
                <a:ln>
                  <a:noFill/>
                </a:ln>
                <a:solidFill>
                  <a:srgbClr val="FFFFFF"/>
                </a:solidFill>
                <a:effectLst/>
                <a:uLnTx/>
                <a:uFillTx/>
                <a:latin typeface="Constantia"/>
                <a:ea typeface="+mn-ea"/>
                <a:cs typeface="+mn-cs"/>
              </a:rPr>
              <a:t> </a:t>
            </a:r>
            <a:endParaRPr kumimoji="0" lang="es-PE" sz="18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8 Rectángulo"/>
          <p:cNvSpPr/>
          <p:nvPr/>
        </p:nvSpPr>
        <p:spPr>
          <a:xfrm>
            <a:off x="89756" y="5857777"/>
            <a:ext cx="8784976" cy="615553"/>
          </a:xfrm>
          <a:prstGeom prst="rect">
            <a:avLst/>
          </a:prstGeom>
        </p:spPr>
        <p:txBody>
          <a:bodyPr wrap="square">
            <a:spAutoFit/>
          </a:bodyPr>
          <a:lstStyle/>
          <a:p>
            <a:pPr algn="just">
              <a:defRPr/>
            </a:pPr>
            <a:r>
              <a:rPr lang="es-PE" sz="1600" dirty="0">
                <a:solidFill>
                  <a:srgbClr val="FFFFFF"/>
                </a:solidFill>
                <a:latin typeface="Times New Roman" pitchFamily="18" charset="0"/>
                <a:cs typeface="Times New Roman" pitchFamily="18" charset="0"/>
              </a:rPr>
              <a:t>* Morales Ruiz E.: Trasplante Renal Anticipado. Nefrología </a:t>
            </a:r>
            <a:r>
              <a:rPr lang="es-PE" sz="1600" dirty="0" err="1">
                <a:solidFill>
                  <a:srgbClr val="FFFFFF"/>
                </a:solidFill>
                <a:latin typeface="Times New Roman" pitchFamily="18" charset="0"/>
                <a:cs typeface="Times New Roman" pitchFamily="18" charset="0"/>
              </a:rPr>
              <a:t>Supl</a:t>
            </a:r>
            <a:r>
              <a:rPr lang="es-PE" sz="1600" dirty="0">
                <a:solidFill>
                  <a:srgbClr val="FFFFFF"/>
                </a:solidFill>
                <a:latin typeface="Times New Roman" pitchFamily="18" charset="0"/>
                <a:cs typeface="Times New Roman" pitchFamily="18" charset="0"/>
              </a:rPr>
              <a:t>. 3. 2008, 123-128.</a:t>
            </a:r>
          </a:p>
          <a:p>
            <a:pPr lvl="0" algn="just">
              <a:defRPr/>
            </a:pPr>
            <a:r>
              <a:rPr kumimoji="0" lang="es-PE" sz="1600"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 </a:t>
            </a:r>
            <a:r>
              <a:rPr lang="en-US" sz="1600" dirty="0" err="1">
                <a:solidFill>
                  <a:srgbClr val="FFFFFF"/>
                </a:solidFill>
                <a:latin typeface="Times New Roman" pitchFamily="18" charset="0"/>
                <a:cs typeface="Times New Roman" pitchFamily="18" charset="0"/>
              </a:rPr>
              <a:t>Birkelond</a:t>
            </a:r>
            <a:r>
              <a:rPr lang="en-US" sz="1600" dirty="0">
                <a:solidFill>
                  <a:srgbClr val="FFFFFF"/>
                </a:solidFill>
                <a:latin typeface="Times New Roman" pitchFamily="18" charset="0"/>
                <a:cs typeface="Times New Roman" pitchFamily="18" charset="0"/>
              </a:rPr>
              <a:t> SA. Uremia as a state of immunodeficiency. Scan J </a:t>
            </a:r>
            <a:r>
              <a:rPr lang="en-US" sz="1600" dirty="0" err="1" smtClean="0">
                <a:solidFill>
                  <a:srgbClr val="FFFFFF"/>
                </a:solidFill>
                <a:latin typeface="Times New Roman" pitchFamily="18" charset="0"/>
                <a:cs typeface="Times New Roman" pitchFamily="18" charset="0"/>
              </a:rPr>
              <a:t>Immunol</a:t>
            </a:r>
            <a:r>
              <a:rPr lang="en-US" sz="1600" dirty="0" smtClean="0">
                <a:solidFill>
                  <a:srgbClr val="FFFFFF"/>
                </a:solidFill>
                <a:latin typeface="Times New Roman" pitchFamily="18" charset="0"/>
                <a:cs typeface="Times New Roman" pitchFamily="18" charset="0"/>
              </a:rPr>
              <a:t>. 1976</a:t>
            </a:r>
            <a:r>
              <a:rPr lang="en-US" sz="1600" dirty="0">
                <a:solidFill>
                  <a:srgbClr val="FFFFFF"/>
                </a:solidFill>
                <a:latin typeface="Times New Roman" pitchFamily="18" charset="0"/>
                <a:cs typeface="Times New Roman" pitchFamily="18" charset="0"/>
              </a:rPr>
              <a:t>; 5: 107-115</a:t>
            </a:r>
            <a:r>
              <a:rPr lang="en-US" dirty="0" smtClean="0">
                <a:solidFill>
                  <a:srgbClr val="FFFFFF"/>
                </a:solidFill>
                <a:latin typeface="Times New Roman" pitchFamily="18" charset="0"/>
                <a:cs typeface="Times New Roman" pitchFamily="18" charset="0"/>
              </a:rPr>
              <a:t>.</a:t>
            </a:r>
            <a:endParaRPr kumimoji="0" lang="es-PE" sz="1800" b="0"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68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3" cstate="print"/>
          <a:srcRect l="13578" t="3448" r="27263" b="8620"/>
          <a:stretch>
            <a:fillRect/>
          </a:stretch>
        </p:blipFill>
        <p:spPr bwMode="auto">
          <a:xfrm>
            <a:off x="539552" y="0"/>
            <a:ext cx="8202706" cy="6858000"/>
          </a:xfrm>
          <a:prstGeom prst="rect">
            <a:avLst/>
          </a:prstGeom>
          <a:noFill/>
          <a:ln w="9525">
            <a:noFill/>
            <a:miter lim="800000"/>
            <a:headEnd/>
            <a:tailEnd/>
          </a:ln>
          <a:effectLst/>
        </p:spPr>
      </p:pic>
    </p:spTree>
    <p:extLst>
      <p:ext uri="{BB962C8B-B14F-4D97-AF65-F5344CB8AC3E}">
        <p14:creationId xmlns:p14="http://schemas.microsoft.com/office/powerpoint/2010/main" val="98235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332656"/>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89756" y="2522687"/>
            <a:ext cx="9144000" cy="3528391"/>
          </a:xfrm>
        </p:spPr>
        <p:txBody>
          <a:bodyPr>
            <a:normAutofit/>
          </a:bodyPr>
          <a:lstStyle/>
          <a:p>
            <a:pPr eaLnBrk="1" hangingPunct="1">
              <a:buFont typeface="Arial" charset="0"/>
              <a:buNone/>
            </a:pPr>
            <a:r>
              <a:rPr lang="es-PE" sz="2400" dirty="0" smtClean="0">
                <a:latin typeface="Times New Roman" pitchFamily="18" charset="0"/>
                <a:cs typeface="Times New Roman" pitchFamily="18" charset="0"/>
              </a:rPr>
              <a:t>	</a:t>
            </a:r>
            <a:endParaRPr lang="es-PE" sz="2400" b="1" dirty="0" smtClean="0"/>
          </a:p>
          <a:p>
            <a:pPr>
              <a:buNone/>
            </a:pPr>
            <a:r>
              <a:rPr lang="es-PE" sz="2400" b="1" dirty="0"/>
              <a:t> </a:t>
            </a:r>
            <a:r>
              <a:rPr lang="es-PE" sz="4400" b="1" dirty="0" smtClean="0">
                <a:solidFill>
                  <a:srgbClr val="FFFFFF"/>
                </a:solidFill>
                <a:latin typeface="Times New Roman" panose="02020603050405020304" pitchFamily="18" charset="0"/>
                <a:cs typeface="Times New Roman" panose="02020603050405020304" pitchFamily="18" charset="0"/>
              </a:rPr>
              <a:t>¿ Sería aplicable en nuestro medio ? </a:t>
            </a:r>
          </a:p>
        </p:txBody>
      </p:sp>
      <p:sp>
        <p:nvSpPr>
          <p:cNvPr id="6" name="5 Marcador de pie de página"/>
          <p:cNvSpPr>
            <a:spLocks noGrp="1"/>
          </p:cNvSpPr>
          <p:nvPr>
            <p:ph type="ftr" sz="quarter" idx="11"/>
          </p:nvPr>
        </p:nvSpPr>
        <p:spPr>
          <a:xfrm flipV="1">
            <a:off x="2667000" y="7389439"/>
            <a:ext cx="2481064" cy="2880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smtClean="0">
                <a:ln>
                  <a:noFill/>
                </a:ln>
                <a:solidFill>
                  <a:srgbClr val="FFFFFF"/>
                </a:solidFill>
                <a:effectLst/>
                <a:uLnTx/>
                <a:uFillTx/>
                <a:latin typeface="Constantia"/>
                <a:ea typeface="+mn-ea"/>
                <a:cs typeface="+mn-cs"/>
              </a:rPr>
              <a:t> </a:t>
            </a:r>
            <a:endParaRPr kumimoji="0" lang="es-PE" sz="18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8 Rectángulo"/>
          <p:cNvSpPr/>
          <p:nvPr/>
        </p:nvSpPr>
        <p:spPr>
          <a:xfrm>
            <a:off x="233772" y="5517231"/>
            <a:ext cx="8496944"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PE" dirty="0">
              <a:solidFill>
                <a:srgbClr val="FFFFFF"/>
              </a:solidFill>
              <a:latin typeface="Times New Roman" pitchFamily="18" charset="0"/>
              <a:cs typeface="Times New Roman" pitchFamily="18" charset="0"/>
            </a:endParaRPr>
          </a:p>
          <a:p>
            <a:pPr lvl="0" algn="just">
              <a:defRPr/>
            </a:pPr>
            <a:r>
              <a:rPr lang="es-PE" dirty="0">
                <a:solidFill>
                  <a:srgbClr val="FFFFFF"/>
                </a:solidFill>
                <a:latin typeface="Times New Roman" pitchFamily="18" charset="0"/>
                <a:cs typeface="Times New Roman" pitchFamily="18" charset="0"/>
              </a:rPr>
              <a:t>  </a:t>
            </a:r>
            <a:r>
              <a:rPr lang="es-PE" dirty="0" smtClean="0">
                <a:solidFill>
                  <a:srgbClr val="FFFFFF"/>
                </a:solidFill>
                <a:latin typeface="Times New Roman" pitchFamily="18" charset="0"/>
                <a:cs typeface="Times New Roman" pitchFamily="18" charset="0"/>
              </a:rPr>
              <a:t>* </a:t>
            </a:r>
            <a:r>
              <a:rPr lang="es-PE" dirty="0" err="1" smtClean="0">
                <a:solidFill>
                  <a:srgbClr val="FFFFFF"/>
                </a:solidFill>
                <a:latin typeface="Times New Roman" pitchFamily="18" charset="0"/>
                <a:cs typeface="Times New Roman" pitchFamily="18" charset="0"/>
              </a:rPr>
              <a:t>Vanrenterghem</a:t>
            </a:r>
            <a:r>
              <a:rPr lang="es-PE" dirty="0" smtClean="0">
                <a:solidFill>
                  <a:srgbClr val="FFFFFF"/>
                </a:solidFill>
                <a:latin typeface="Times New Roman" pitchFamily="18" charset="0"/>
                <a:cs typeface="Times New Roman" pitchFamily="18" charset="0"/>
              </a:rPr>
              <a:t> </a:t>
            </a:r>
            <a:r>
              <a:rPr lang="es-PE" dirty="0">
                <a:solidFill>
                  <a:srgbClr val="FFFFFF"/>
                </a:solidFill>
                <a:latin typeface="Times New Roman" pitchFamily="18" charset="0"/>
                <a:cs typeface="Times New Roman" pitchFamily="18" charset="0"/>
              </a:rPr>
              <a:t>Y, </a:t>
            </a:r>
            <a:r>
              <a:rPr lang="es-PE" dirty="0" err="1">
                <a:solidFill>
                  <a:srgbClr val="FFFFFF"/>
                </a:solidFill>
                <a:latin typeface="Times New Roman" pitchFamily="18" charset="0"/>
                <a:cs typeface="Times New Roman" pitchFamily="18" charset="0"/>
              </a:rPr>
              <a:t>Verberckmoes</a:t>
            </a:r>
            <a:r>
              <a:rPr lang="es-PE" dirty="0">
                <a:solidFill>
                  <a:srgbClr val="FFFFFF"/>
                </a:solidFill>
                <a:latin typeface="Times New Roman" pitchFamily="18" charset="0"/>
                <a:cs typeface="Times New Roman" pitchFamily="18" charset="0"/>
              </a:rPr>
              <a:t>. Pre-</a:t>
            </a:r>
            <a:r>
              <a:rPr lang="es-PE" dirty="0" err="1">
                <a:solidFill>
                  <a:srgbClr val="FFFFFF"/>
                </a:solidFill>
                <a:latin typeface="Times New Roman" pitchFamily="18" charset="0"/>
                <a:cs typeface="Times New Roman" pitchFamily="18" charset="0"/>
              </a:rPr>
              <a:t>emptive</a:t>
            </a:r>
            <a:r>
              <a:rPr lang="es-PE" dirty="0">
                <a:solidFill>
                  <a:srgbClr val="FFFFFF"/>
                </a:solidFill>
                <a:latin typeface="Times New Roman" pitchFamily="18" charset="0"/>
                <a:cs typeface="Times New Roman" pitchFamily="18" charset="0"/>
              </a:rPr>
              <a:t> </a:t>
            </a:r>
            <a:r>
              <a:rPr lang="es-PE" dirty="0" err="1">
                <a:solidFill>
                  <a:srgbClr val="FFFFFF"/>
                </a:solidFill>
                <a:latin typeface="Times New Roman" pitchFamily="18" charset="0"/>
                <a:cs typeface="Times New Roman" pitchFamily="18" charset="0"/>
              </a:rPr>
              <a:t>kidney</a:t>
            </a:r>
            <a:r>
              <a:rPr lang="es-PE" dirty="0">
                <a:solidFill>
                  <a:srgbClr val="FFFFFF"/>
                </a:solidFill>
                <a:latin typeface="Times New Roman" pitchFamily="18" charset="0"/>
                <a:cs typeface="Times New Roman" pitchFamily="18" charset="0"/>
              </a:rPr>
              <a:t> </a:t>
            </a:r>
            <a:r>
              <a:rPr lang="es-PE" dirty="0" err="1" smtClean="0">
                <a:solidFill>
                  <a:srgbClr val="FFFFFF"/>
                </a:solidFill>
                <a:latin typeface="Times New Roman" pitchFamily="18" charset="0"/>
                <a:cs typeface="Times New Roman" pitchFamily="18" charset="0"/>
              </a:rPr>
              <a:t>transplantation</a:t>
            </a:r>
            <a:r>
              <a:rPr lang="es-PE" dirty="0" smtClean="0">
                <a:solidFill>
                  <a:srgbClr val="FFFFFF"/>
                </a:solidFill>
                <a:latin typeface="Times New Roman" pitchFamily="18" charset="0"/>
                <a:cs typeface="Times New Roman" pitchFamily="18" charset="0"/>
              </a:rPr>
              <a:t>. </a:t>
            </a:r>
            <a:r>
              <a:rPr lang="es-PE" dirty="0" err="1" smtClean="0">
                <a:solidFill>
                  <a:srgbClr val="FFFFFF"/>
                </a:solidFill>
                <a:latin typeface="Times New Roman" pitchFamily="18" charset="0"/>
                <a:cs typeface="Times New Roman" pitchFamily="18" charset="0"/>
              </a:rPr>
              <a:t>Nephrol</a:t>
            </a:r>
            <a:r>
              <a:rPr lang="es-PE" dirty="0" smtClean="0">
                <a:solidFill>
                  <a:srgbClr val="FFFFFF"/>
                </a:solidFill>
                <a:latin typeface="Times New Roman" pitchFamily="18" charset="0"/>
                <a:cs typeface="Times New Roman" pitchFamily="18" charset="0"/>
              </a:rPr>
              <a:t> </a:t>
            </a:r>
            <a:r>
              <a:rPr lang="es-PE" dirty="0">
                <a:solidFill>
                  <a:srgbClr val="FFFFFF"/>
                </a:solidFill>
                <a:latin typeface="Times New Roman" pitchFamily="18" charset="0"/>
                <a:cs typeface="Times New Roman" pitchFamily="18" charset="0"/>
              </a:rPr>
              <a:t>Dial </a:t>
            </a:r>
            <a:endParaRPr lang="es-PE" dirty="0" smtClean="0">
              <a:solidFill>
                <a:srgbClr val="FFFFFF"/>
              </a:solidFill>
              <a:latin typeface="Times New Roman" pitchFamily="18" charset="0"/>
              <a:cs typeface="Times New Roman" pitchFamily="18" charset="0"/>
            </a:endParaRPr>
          </a:p>
          <a:p>
            <a:pPr lvl="0" algn="just">
              <a:defRPr/>
            </a:pPr>
            <a:r>
              <a:rPr lang="es-PE" dirty="0">
                <a:solidFill>
                  <a:srgbClr val="FFFFFF"/>
                </a:solidFill>
                <a:latin typeface="Times New Roman" pitchFamily="18" charset="0"/>
                <a:cs typeface="Times New Roman" pitchFamily="18" charset="0"/>
              </a:rPr>
              <a:t> </a:t>
            </a:r>
            <a:r>
              <a:rPr lang="es-PE" dirty="0" smtClean="0">
                <a:solidFill>
                  <a:srgbClr val="FFFFFF"/>
                </a:solidFill>
                <a:latin typeface="Times New Roman" pitchFamily="18" charset="0"/>
                <a:cs typeface="Times New Roman" pitchFamily="18" charset="0"/>
              </a:rPr>
              <a:t>    </a:t>
            </a:r>
            <a:r>
              <a:rPr lang="es-PE" dirty="0" err="1" smtClean="0">
                <a:solidFill>
                  <a:srgbClr val="FFFFFF"/>
                </a:solidFill>
                <a:latin typeface="Times New Roman" pitchFamily="18" charset="0"/>
                <a:cs typeface="Times New Roman" pitchFamily="18" charset="0"/>
              </a:rPr>
              <a:t>Transplant</a:t>
            </a:r>
            <a:r>
              <a:rPr lang="es-PE" dirty="0" smtClean="0">
                <a:solidFill>
                  <a:srgbClr val="FFFFFF"/>
                </a:solidFill>
                <a:latin typeface="Times New Roman" pitchFamily="18" charset="0"/>
                <a:cs typeface="Times New Roman" pitchFamily="18" charset="0"/>
              </a:rPr>
              <a:t> </a:t>
            </a:r>
            <a:r>
              <a:rPr lang="es-PE" dirty="0">
                <a:solidFill>
                  <a:srgbClr val="FFFFFF"/>
                </a:solidFill>
                <a:latin typeface="Times New Roman" pitchFamily="18" charset="0"/>
                <a:cs typeface="Times New Roman" pitchFamily="18" charset="0"/>
              </a:rPr>
              <a:t>1998; 13: 2466-2468.</a:t>
            </a:r>
            <a:endParaRPr kumimoji="0" lang="es-PE"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968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0" y="0"/>
            <a:ext cx="9153525" cy="6858000"/>
          </a:xfrm>
          <a:prstGeom prst="rect">
            <a:avLst/>
          </a:prstGeom>
          <a:noFill/>
          <a:ln w="9525">
            <a:noFill/>
            <a:round/>
            <a:headEnd/>
            <a:tailEnd/>
          </a:ln>
        </p:spPr>
      </p:pic>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_289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ectángulo 1"/>
          <p:cNvSpPr/>
          <p:nvPr/>
        </p:nvSpPr>
        <p:spPr>
          <a:xfrm>
            <a:off x="215008" y="188640"/>
            <a:ext cx="8928992" cy="1446550"/>
          </a:xfrm>
          <a:prstGeom prst="rect">
            <a:avLst/>
          </a:prstGeom>
        </p:spPr>
        <p:txBody>
          <a:bodyPr wrap="square">
            <a:spAutoFit/>
          </a:bodyPr>
          <a:lstStyle/>
          <a:p>
            <a:pPr algn="ctr"/>
            <a:r>
              <a:rPr lang="es-PE" sz="4400" b="1" dirty="0">
                <a:solidFill>
                  <a:srgbClr val="FFFFFF"/>
                </a:solidFill>
                <a:latin typeface="Times New Roman" pitchFamily="18" charset="0"/>
                <a:cs typeface="Times New Roman" pitchFamily="18" charset="0"/>
              </a:rPr>
              <a:t>TRASPLANTE  RENAL</a:t>
            </a:r>
            <a:br>
              <a:rPr lang="es-PE" sz="4400" b="1" dirty="0">
                <a:solidFill>
                  <a:srgbClr val="FFFFFF"/>
                </a:solidFill>
                <a:latin typeface="Times New Roman" pitchFamily="18" charset="0"/>
                <a:cs typeface="Times New Roman" pitchFamily="18" charset="0"/>
              </a:rPr>
            </a:br>
            <a:r>
              <a:rPr lang="es-PE" sz="4400" b="1" dirty="0">
                <a:solidFill>
                  <a:srgbClr val="FFFFFF"/>
                </a:solidFill>
                <a:latin typeface="Times New Roman" pitchFamily="18" charset="0"/>
                <a:cs typeface="Times New Roman" pitchFamily="18" charset="0"/>
              </a:rPr>
              <a:t>ANTICIPADO</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332656"/>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197768" y="1913502"/>
            <a:ext cx="8838728" cy="4032448"/>
          </a:xfrm>
        </p:spPr>
        <p:txBody>
          <a:bodyPr>
            <a:normAutofit/>
          </a:bodyPr>
          <a:lstStyle/>
          <a:p>
            <a:pPr eaLnBrk="1" hangingPunct="1">
              <a:buFont typeface="Arial" charset="0"/>
              <a:buNone/>
            </a:pPr>
            <a:r>
              <a:rPr lang="es-PE" sz="4400" b="1" dirty="0" smtClean="0">
                <a:solidFill>
                  <a:srgbClr val="FFFFFF"/>
                </a:solidFill>
                <a:latin typeface="Times New Roman" panose="02020603050405020304" pitchFamily="18" charset="0"/>
                <a:cs typeface="Times New Roman" pitchFamily="18" charset="0"/>
              </a:rPr>
              <a:t>* Prevalencia:</a:t>
            </a:r>
            <a:endParaRPr lang="es-PE" sz="2400" b="1" dirty="0" smtClean="0">
              <a:latin typeface="Times New Roman" panose="02020603050405020304" pitchFamily="18" charset="0"/>
              <a:cs typeface="Times New Roman" panose="02020603050405020304" pitchFamily="18" charset="0"/>
            </a:endParaRPr>
          </a:p>
          <a:p>
            <a:pPr>
              <a:buNone/>
            </a:pPr>
            <a:r>
              <a:rPr lang="es-PE" sz="3200" b="1" dirty="0" smtClean="0">
                <a:solidFill>
                  <a:srgbClr val="FFFFFF"/>
                </a:solidFill>
                <a:latin typeface="Times New Roman" panose="02020603050405020304" pitchFamily="18" charset="0"/>
                <a:cs typeface="Times New Roman" panose="02020603050405020304" pitchFamily="18" charset="0"/>
              </a:rPr>
              <a:t>*  </a:t>
            </a:r>
            <a:r>
              <a:rPr lang="es-PE" sz="3000" b="1" dirty="0" smtClean="0">
                <a:solidFill>
                  <a:srgbClr val="FFFFFF"/>
                </a:solidFill>
                <a:latin typeface="Times New Roman" panose="02020603050405020304" pitchFamily="18" charset="0"/>
                <a:cs typeface="Times New Roman" panose="02020603050405020304" pitchFamily="18" charset="0"/>
              </a:rPr>
              <a:t>Comunidad Europea: </a:t>
            </a:r>
            <a:r>
              <a:rPr lang="es-PE" sz="2200" dirty="0" smtClean="0">
                <a:solidFill>
                  <a:srgbClr val="FFFFFF"/>
                </a:solidFill>
                <a:latin typeface="Times New Roman" panose="02020603050405020304" pitchFamily="18" charset="0"/>
                <a:cs typeface="Times New Roman" panose="02020603050405020304" pitchFamily="18" charset="0"/>
              </a:rPr>
              <a:t>Población: Adulta (5%)  Infantil (20%)</a:t>
            </a:r>
          </a:p>
          <a:p>
            <a:pPr>
              <a:buNone/>
            </a:pPr>
            <a:r>
              <a:rPr lang="es-PE" sz="2200" dirty="0" smtClean="0">
                <a:solidFill>
                  <a:srgbClr val="FFFFFF"/>
                </a:solidFill>
                <a:latin typeface="Times New Roman" panose="02020603050405020304" pitchFamily="18" charset="0"/>
                <a:cs typeface="Times New Roman" panose="02020603050405020304" pitchFamily="18" charset="0"/>
              </a:rPr>
              <a:t>       </a:t>
            </a:r>
            <a:r>
              <a:rPr lang="es-PE" dirty="0" smtClean="0">
                <a:solidFill>
                  <a:srgbClr val="FFFFFF"/>
                </a:solidFill>
              </a:rPr>
              <a:t>Suecia: 70</a:t>
            </a:r>
            <a:r>
              <a:rPr lang="es-PE" dirty="0">
                <a:solidFill>
                  <a:srgbClr val="FFFFFF"/>
                </a:solidFill>
              </a:rPr>
              <a:t>% </a:t>
            </a:r>
            <a:r>
              <a:rPr lang="es-PE" dirty="0" smtClean="0">
                <a:solidFill>
                  <a:srgbClr val="FFFFFF"/>
                </a:solidFill>
              </a:rPr>
              <a:t>(niños).</a:t>
            </a:r>
          </a:p>
          <a:p>
            <a:pPr>
              <a:buNone/>
            </a:pPr>
            <a:r>
              <a:rPr lang="es-PE" dirty="0">
                <a:solidFill>
                  <a:srgbClr val="FFFFFF"/>
                </a:solidFill>
              </a:rPr>
              <a:t> </a:t>
            </a:r>
            <a:r>
              <a:rPr lang="es-PE" dirty="0" smtClean="0">
                <a:solidFill>
                  <a:srgbClr val="FFFFFF"/>
                </a:solidFill>
              </a:rPr>
              <a:t>     Noruega: 15</a:t>
            </a:r>
            <a:r>
              <a:rPr lang="es-PE" dirty="0">
                <a:solidFill>
                  <a:srgbClr val="FFFFFF"/>
                </a:solidFill>
              </a:rPr>
              <a:t>% </a:t>
            </a:r>
            <a:r>
              <a:rPr lang="es-PE" dirty="0" smtClean="0">
                <a:solidFill>
                  <a:srgbClr val="FFFFFF"/>
                </a:solidFill>
              </a:rPr>
              <a:t>(adultos).</a:t>
            </a:r>
          </a:p>
          <a:p>
            <a:pPr lvl="0">
              <a:buNone/>
            </a:pPr>
            <a:r>
              <a:rPr lang="es-PE" dirty="0">
                <a:solidFill>
                  <a:srgbClr val="FFFFFF"/>
                </a:solidFill>
              </a:rPr>
              <a:t> </a:t>
            </a:r>
            <a:r>
              <a:rPr lang="es-PE" dirty="0" smtClean="0">
                <a:solidFill>
                  <a:srgbClr val="FFFFFF"/>
                </a:solidFill>
              </a:rPr>
              <a:t>     </a:t>
            </a:r>
            <a:r>
              <a:rPr lang="es-PE" dirty="0">
                <a:solidFill>
                  <a:srgbClr val="FFFFFF"/>
                </a:solidFill>
              </a:rPr>
              <a:t>España: 2-3% </a:t>
            </a:r>
            <a:r>
              <a:rPr lang="es-PE" dirty="0" smtClean="0">
                <a:solidFill>
                  <a:srgbClr val="FFFFFF"/>
                </a:solidFill>
              </a:rPr>
              <a:t>(adultos) </a:t>
            </a:r>
            <a:r>
              <a:rPr lang="es-PE" dirty="0">
                <a:solidFill>
                  <a:srgbClr val="FFFFFF"/>
                </a:solidFill>
              </a:rPr>
              <a:t>y 50% </a:t>
            </a:r>
            <a:r>
              <a:rPr lang="es-PE" dirty="0" smtClean="0">
                <a:solidFill>
                  <a:srgbClr val="FFFFFF"/>
                </a:solidFill>
              </a:rPr>
              <a:t>(niños). </a:t>
            </a:r>
            <a:endParaRPr lang="es-PE" sz="2200" dirty="0">
              <a:solidFill>
                <a:srgbClr val="FFFFFF"/>
              </a:solidFill>
              <a:latin typeface="Times New Roman" panose="02020603050405020304" pitchFamily="18" charset="0"/>
              <a:cs typeface="Times New Roman" panose="02020603050405020304" pitchFamily="18" charset="0"/>
            </a:endParaRPr>
          </a:p>
          <a:p>
            <a:pPr>
              <a:buNone/>
            </a:pPr>
            <a:r>
              <a:rPr lang="es-PE" sz="3200" b="1" dirty="0" smtClean="0">
                <a:solidFill>
                  <a:srgbClr val="FFFFFF"/>
                </a:solidFill>
                <a:latin typeface="Times New Roman" panose="02020603050405020304" pitchFamily="18" charset="0"/>
                <a:cs typeface="Times New Roman" panose="02020603050405020304" pitchFamily="18" charset="0"/>
              </a:rPr>
              <a:t>*  </a:t>
            </a:r>
            <a:r>
              <a:rPr lang="es-PE" sz="3000" b="1" dirty="0" smtClean="0">
                <a:solidFill>
                  <a:srgbClr val="FFFFFF"/>
                </a:solidFill>
                <a:latin typeface="Times New Roman" panose="02020603050405020304" pitchFamily="18" charset="0"/>
                <a:cs typeface="Times New Roman" panose="02020603050405020304" pitchFamily="18" charset="0"/>
              </a:rPr>
              <a:t>Registro americanos: </a:t>
            </a:r>
            <a:r>
              <a:rPr lang="es-PE" dirty="0" smtClean="0">
                <a:solidFill>
                  <a:srgbClr val="FFFFFF"/>
                </a:solidFill>
                <a:latin typeface="Times New Roman" panose="02020603050405020304" pitchFamily="18" charset="0"/>
                <a:cs typeface="Times New Roman" panose="02020603050405020304" pitchFamily="18" charset="0"/>
              </a:rPr>
              <a:t>20-25%.</a:t>
            </a:r>
            <a:endParaRPr lang="es-PE" sz="3200" dirty="0" smtClean="0">
              <a:solidFill>
                <a:srgbClr val="FFFFFF"/>
              </a:solidFill>
              <a:latin typeface="Times New Roman" panose="02020603050405020304" pitchFamily="18" charset="0"/>
              <a:cs typeface="Times New Roman" panose="02020603050405020304" pitchFamily="18" charset="0"/>
            </a:endParaRPr>
          </a:p>
          <a:p>
            <a:pPr>
              <a:buNone/>
            </a:pPr>
            <a:r>
              <a:rPr lang="es-PE" sz="2400" b="1" dirty="0" smtClean="0">
                <a:latin typeface="Times New Roman" panose="02020603050405020304" pitchFamily="18" charset="0"/>
                <a:cs typeface="Times New Roman" panose="02020603050405020304" pitchFamily="18" charset="0"/>
              </a:rPr>
              <a:t> </a:t>
            </a:r>
          </a:p>
        </p:txBody>
      </p:sp>
      <p:sp>
        <p:nvSpPr>
          <p:cNvPr id="6" name="5 Marcador de pie de página"/>
          <p:cNvSpPr>
            <a:spLocks noGrp="1"/>
          </p:cNvSpPr>
          <p:nvPr>
            <p:ph type="ftr" sz="quarter" idx="11"/>
          </p:nvPr>
        </p:nvSpPr>
        <p:spPr>
          <a:xfrm flipV="1">
            <a:off x="2667000" y="7389439"/>
            <a:ext cx="2481064" cy="288032"/>
          </a:xfrm>
        </p:spPr>
        <p:txBody>
          <a:bodyPr/>
          <a:lstStyle/>
          <a:p>
            <a:pPr>
              <a:defRPr/>
            </a:pPr>
            <a:endParaRPr lang="es-MX" dirty="0"/>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r>
              <a:rPr lang="es-PE" b="1" dirty="0" smtClean="0">
                <a:solidFill>
                  <a:srgbClr val="FFFFFF"/>
                </a:solidFill>
              </a:rPr>
              <a:t> </a:t>
            </a:r>
            <a:endParaRPr lang="es-PE" b="1" dirty="0"/>
          </a:p>
        </p:txBody>
      </p:sp>
      <p:sp>
        <p:nvSpPr>
          <p:cNvPr id="9" name="8 Rectángulo"/>
          <p:cNvSpPr/>
          <p:nvPr/>
        </p:nvSpPr>
        <p:spPr>
          <a:xfrm>
            <a:off x="12576" y="6027003"/>
            <a:ext cx="8939336" cy="1046440"/>
          </a:xfrm>
          <a:prstGeom prst="rect">
            <a:avLst/>
          </a:prstGeom>
        </p:spPr>
        <p:txBody>
          <a:bodyPr wrap="square">
            <a:spAutoFit/>
          </a:bodyPr>
          <a:lstStyle/>
          <a:p>
            <a:endParaRPr lang="es-PE" sz="1400" dirty="0" smtClean="0">
              <a:solidFill>
                <a:schemeClr val="bg1"/>
              </a:solidFill>
            </a:endParaRPr>
          </a:p>
          <a:p>
            <a:r>
              <a:rPr lang="es-PE" sz="1600" dirty="0">
                <a:solidFill>
                  <a:srgbClr val="FFFFFF"/>
                </a:solidFill>
                <a:latin typeface="Times New Roman" pitchFamily="18" charset="0"/>
                <a:cs typeface="Times New Roman" pitchFamily="18" charset="0"/>
              </a:rPr>
              <a:t>* Morales Ruiz E.: Trasplante Renal Anticipado. </a:t>
            </a:r>
            <a:r>
              <a:rPr lang="es-PE" sz="1600" dirty="0" smtClean="0">
                <a:solidFill>
                  <a:srgbClr val="FFFFFF"/>
                </a:solidFill>
                <a:latin typeface="Times New Roman" pitchFamily="18" charset="0"/>
                <a:cs typeface="Times New Roman" pitchFamily="18" charset="0"/>
              </a:rPr>
              <a:t>Guía SEN: Nefrología </a:t>
            </a:r>
            <a:r>
              <a:rPr lang="es-PE" sz="1600" dirty="0" err="1">
                <a:solidFill>
                  <a:srgbClr val="FFFFFF"/>
                </a:solidFill>
                <a:latin typeface="Times New Roman" pitchFamily="18" charset="0"/>
                <a:cs typeface="Times New Roman" pitchFamily="18" charset="0"/>
              </a:rPr>
              <a:t>Supl</a:t>
            </a:r>
            <a:r>
              <a:rPr lang="es-PE" sz="1600" dirty="0">
                <a:solidFill>
                  <a:srgbClr val="FFFFFF"/>
                </a:solidFill>
                <a:latin typeface="Times New Roman" pitchFamily="18" charset="0"/>
                <a:cs typeface="Times New Roman" pitchFamily="18" charset="0"/>
              </a:rPr>
              <a:t>. 3. 2008, 123-128.</a:t>
            </a:r>
          </a:p>
          <a:p>
            <a:endParaRPr lang="es-PE" sz="1400" dirty="0">
              <a:solidFill>
                <a:schemeClr val="bg1"/>
              </a:solidFill>
              <a:latin typeface="Times New Roman" pitchFamily="18" charset="0"/>
              <a:cs typeface="Times New Roman" pitchFamily="18" charset="0"/>
            </a:endParaRPr>
          </a:p>
          <a:p>
            <a:pPr algn="ctr">
              <a:defRPr/>
            </a:pPr>
            <a:endParaRPr lang="es-PE"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723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332656"/>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251520" y="1988840"/>
            <a:ext cx="8568952" cy="3528391"/>
          </a:xfrm>
        </p:spPr>
        <p:txBody>
          <a:bodyPr>
            <a:normAutofit/>
          </a:bodyPr>
          <a:lstStyle/>
          <a:p>
            <a:pPr eaLnBrk="1" hangingPunct="1">
              <a:buFont typeface="Arial" charset="0"/>
              <a:buNone/>
            </a:pPr>
            <a:r>
              <a:rPr lang="es-PE" sz="2400" dirty="0" smtClean="0">
                <a:latin typeface="Times New Roman" pitchFamily="18" charset="0"/>
                <a:cs typeface="Times New Roman" pitchFamily="18" charset="0"/>
              </a:rPr>
              <a:t>	</a:t>
            </a:r>
            <a:r>
              <a:rPr lang="es-PE" sz="4400" dirty="0" smtClean="0">
                <a:solidFill>
                  <a:srgbClr val="FFFFFF"/>
                </a:solidFill>
                <a:latin typeface="Times New Roman" pitchFamily="18" charset="0"/>
                <a:cs typeface="Times New Roman" pitchFamily="18" charset="0"/>
              </a:rPr>
              <a:t>¿ Quienes ?</a:t>
            </a:r>
          </a:p>
          <a:p>
            <a:pPr eaLnBrk="1" hangingPunct="1">
              <a:buFont typeface="Arial" charset="0"/>
              <a:buNone/>
            </a:pPr>
            <a:endParaRPr lang="es-PE" sz="2400" b="1" dirty="0" smtClean="0"/>
          </a:p>
          <a:p>
            <a:pPr>
              <a:buNone/>
            </a:pPr>
            <a:r>
              <a:rPr lang="es-PE" sz="3200" b="1" dirty="0" smtClean="0">
                <a:solidFill>
                  <a:srgbClr val="FFFFFF"/>
                </a:solidFill>
              </a:rPr>
              <a:t>* Pacientes con ERCG5:  </a:t>
            </a:r>
            <a:r>
              <a:rPr lang="es-PE" sz="3200" dirty="0" smtClean="0">
                <a:solidFill>
                  <a:srgbClr val="FFFFFF"/>
                </a:solidFill>
              </a:rPr>
              <a:t>Posibilidad de DVR.</a:t>
            </a:r>
          </a:p>
          <a:p>
            <a:pPr>
              <a:buNone/>
            </a:pPr>
            <a:r>
              <a:rPr lang="es-PE" sz="3200" b="1" dirty="0" smtClean="0">
                <a:solidFill>
                  <a:srgbClr val="FFFFFF"/>
                </a:solidFill>
                <a:latin typeface="Times New Roman" pitchFamily="18" charset="0"/>
                <a:cs typeface="Times New Roman" pitchFamily="18" charset="0"/>
              </a:rPr>
              <a:t>* Donante cadavérico:</a:t>
            </a:r>
            <a:r>
              <a:rPr lang="es-PE" sz="3200" dirty="0" smtClean="0">
                <a:solidFill>
                  <a:srgbClr val="FFFFFF"/>
                </a:solidFill>
              </a:rPr>
              <a:t>  limitado.</a:t>
            </a:r>
          </a:p>
          <a:p>
            <a:pPr>
              <a:buNone/>
            </a:pPr>
            <a:r>
              <a:rPr lang="es-PE" sz="2400" b="1" dirty="0" smtClean="0"/>
              <a:t> </a:t>
            </a:r>
          </a:p>
        </p:txBody>
      </p:sp>
      <p:sp>
        <p:nvSpPr>
          <p:cNvPr id="6" name="5 Marcador de pie de página"/>
          <p:cNvSpPr>
            <a:spLocks noGrp="1"/>
          </p:cNvSpPr>
          <p:nvPr>
            <p:ph type="ftr" sz="quarter" idx="11"/>
          </p:nvPr>
        </p:nvSpPr>
        <p:spPr>
          <a:xfrm flipV="1">
            <a:off x="2667000" y="7389439"/>
            <a:ext cx="2481064" cy="288032"/>
          </a:xfrm>
        </p:spPr>
        <p:txBody>
          <a:bodyPr/>
          <a:lstStyle/>
          <a:p>
            <a:pPr>
              <a:defRPr/>
            </a:pPr>
            <a:endParaRPr lang="es-MX" dirty="0"/>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r>
              <a:rPr lang="es-PE" b="1" dirty="0" smtClean="0">
                <a:solidFill>
                  <a:srgbClr val="FFFFFF"/>
                </a:solidFill>
              </a:rPr>
              <a:t> </a:t>
            </a:r>
            <a:endParaRPr lang="es-PE" b="1" dirty="0"/>
          </a:p>
        </p:txBody>
      </p:sp>
      <p:sp>
        <p:nvSpPr>
          <p:cNvPr id="9" name="8 Rectángulo"/>
          <p:cNvSpPr/>
          <p:nvPr/>
        </p:nvSpPr>
        <p:spPr>
          <a:xfrm>
            <a:off x="25152" y="5403889"/>
            <a:ext cx="8939336" cy="1661993"/>
          </a:xfrm>
          <a:prstGeom prst="rect">
            <a:avLst/>
          </a:prstGeom>
        </p:spPr>
        <p:txBody>
          <a:bodyPr wrap="square">
            <a:spAutoFit/>
          </a:bodyPr>
          <a:lstStyle/>
          <a:p>
            <a:r>
              <a:rPr lang="es-PE" sz="1400" dirty="0" smtClean="0">
                <a:solidFill>
                  <a:schemeClr val="bg1"/>
                </a:solidFill>
                <a:latin typeface="Times New Roman" pitchFamily="18" charset="0"/>
                <a:cs typeface="Times New Roman" pitchFamily="18" charset="0"/>
              </a:rPr>
              <a:t>* </a:t>
            </a:r>
            <a:r>
              <a:rPr lang="es-PE" sz="1400" u="sng" dirty="0" err="1" smtClean="0">
                <a:solidFill>
                  <a:srgbClr val="FFCC00"/>
                </a:solidFill>
                <a:hlinkClick r:id="rId3"/>
              </a:rPr>
              <a:t>Arze</a:t>
            </a:r>
            <a:r>
              <a:rPr lang="es-PE" sz="1400" u="sng" dirty="0" smtClean="0">
                <a:solidFill>
                  <a:srgbClr val="FFCC00"/>
                </a:solidFill>
                <a:hlinkClick r:id="rId3"/>
              </a:rPr>
              <a:t> </a:t>
            </a:r>
            <a:r>
              <a:rPr lang="es-PE" sz="1400" u="sng" dirty="0" err="1">
                <a:solidFill>
                  <a:srgbClr val="FFCC00"/>
                </a:solidFill>
                <a:hlinkClick r:id="rId3"/>
              </a:rPr>
              <a:t>Aimaretti</a:t>
            </a:r>
            <a:r>
              <a:rPr lang="es-PE" sz="1400" u="sng" dirty="0">
                <a:solidFill>
                  <a:srgbClr val="FFCC00"/>
                </a:solidFill>
                <a:hlinkClick r:id="rId3"/>
              </a:rPr>
              <a:t> L</a:t>
            </a:r>
            <a:r>
              <a:rPr lang="es-PE" sz="1400" dirty="0">
                <a:solidFill>
                  <a:srgbClr val="FFCC00"/>
                </a:solidFill>
              </a:rPr>
              <a:t>, </a:t>
            </a:r>
            <a:r>
              <a:rPr lang="es-PE" sz="1400" u="sng" dirty="0" err="1">
                <a:solidFill>
                  <a:srgbClr val="FFCC00"/>
                </a:solidFill>
                <a:hlinkClick r:id="rId4"/>
              </a:rPr>
              <a:t>Arze</a:t>
            </a:r>
            <a:r>
              <a:rPr lang="es-PE" sz="1400" u="sng" dirty="0">
                <a:solidFill>
                  <a:srgbClr val="FFCC00"/>
                </a:solidFill>
                <a:hlinkClick r:id="rId4"/>
              </a:rPr>
              <a:t> S</a:t>
            </a:r>
            <a:r>
              <a:rPr lang="es-PE" sz="1400" dirty="0">
                <a:solidFill>
                  <a:schemeClr val="bg1"/>
                </a:solidFill>
              </a:rPr>
              <a:t>.: </a:t>
            </a:r>
            <a:r>
              <a:rPr lang="es-PE" sz="1400" dirty="0" err="1">
                <a:solidFill>
                  <a:schemeClr val="bg1"/>
                </a:solidFill>
              </a:rPr>
              <a:t>Preemptive</a:t>
            </a:r>
            <a:r>
              <a:rPr lang="es-PE" sz="1400" dirty="0">
                <a:solidFill>
                  <a:schemeClr val="bg1"/>
                </a:solidFill>
              </a:rPr>
              <a:t> Renal </a:t>
            </a:r>
            <a:r>
              <a:rPr lang="es-PE" sz="1400" dirty="0" err="1" smtClean="0">
                <a:solidFill>
                  <a:schemeClr val="bg1"/>
                </a:solidFill>
              </a:rPr>
              <a:t>Transplantation</a:t>
            </a:r>
            <a:r>
              <a:rPr lang="es-PE" sz="1400" dirty="0" smtClean="0">
                <a:solidFill>
                  <a:schemeClr val="bg1"/>
                </a:solidFill>
              </a:rPr>
              <a:t>: </a:t>
            </a:r>
            <a:r>
              <a:rPr lang="es-PE" sz="1400" dirty="0" err="1" smtClean="0">
                <a:solidFill>
                  <a:schemeClr val="bg1"/>
                </a:solidFill>
              </a:rPr>
              <a:t>The</a:t>
            </a:r>
            <a:r>
              <a:rPr lang="es-PE" sz="1400" dirty="0" smtClean="0">
                <a:solidFill>
                  <a:schemeClr val="bg1"/>
                </a:solidFill>
              </a:rPr>
              <a:t> </a:t>
            </a:r>
            <a:r>
              <a:rPr lang="es-PE" sz="1400" dirty="0" err="1">
                <a:solidFill>
                  <a:schemeClr val="bg1"/>
                </a:solidFill>
              </a:rPr>
              <a:t>Best</a:t>
            </a:r>
            <a:r>
              <a:rPr lang="es-PE" sz="1400" dirty="0">
                <a:solidFill>
                  <a:schemeClr val="bg1"/>
                </a:solidFill>
              </a:rPr>
              <a:t> </a:t>
            </a:r>
            <a:r>
              <a:rPr lang="es-PE" sz="1400" dirty="0" err="1">
                <a:solidFill>
                  <a:schemeClr val="bg1"/>
                </a:solidFill>
              </a:rPr>
              <a:t>Treatment</a:t>
            </a:r>
            <a:r>
              <a:rPr lang="es-PE" sz="1400" dirty="0">
                <a:solidFill>
                  <a:schemeClr val="bg1"/>
                </a:solidFill>
              </a:rPr>
              <a:t> </a:t>
            </a:r>
            <a:endParaRPr lang="es-PE" sz="1400" dirty="0" smtClean="0">
              <a:solidFill>
                <a:schemeClr val="bg1"/>
              </a:solidFill>
            </a:endParaRPr>
          </a:p>
          <a:p>
            <a:r>
              <a:rPr lang="es-PE" sz="1400" dirty="0" smtClean="0">
                <a:solidFill>
                  <a:schemeClr val="bg1"/>
                </a:solidFill>
              </a:rPr>
              <a:t>  </a:t>
            </a:r>
            <a:r>
              <a:rPr lang="es-PE" sz="1400" dirty="0" err="1" smtClean="0">
                <a:solidFill>
                  <a:schemeClr val="bg1"/>
                </a:solidFill>
              </a:rPr>
              <a:t>Option</a:t>
            </a:r>
            <a:r>
              <a:rPr lang="es-PE" sz="1400" dirty="0" smtClean="0">
                <a:solidFill>
                  <a:schemeClr val="bg1"/>
                </a:solidFill>
              </a:rPr>
              <a:t> </a:t>
            </a:r>
            <a:r>
              <a:rPr lang="es-PE" sz="1400" dirty="0" err="1">
                <a:solidFill>
                  <a:schemeClr val="bg1"/>
                </a:solidFill>
              </a:rPr>
              <a:t>for</a:t>
            </a:r>
            <a:r>
              <a:rPr lang="es-PE" sz="1400" dirty="0">
                <a:solidFill>
                  <a:schemeClr val="bg1"/>
                </a:solidFill>
              </a:rPr>
              <a:t> Terminal </a:t>
            </a:r>
            <a:r>
              <a:rPr lang="es-PE" sz="1400" dirty="0" err="1">
                <a:solidFill>
                  <a:schemeClr val="bg1"/>
                </a:solidFill>
              </a:rPr>
              <a:t>Chronic</a:t>
            </a:r>
            <a:r>
              <a:rPr lang="es-PE" sz="1400" dirty="0">
                <a:solidFill>
                  <a:schemeClr val="bg1"/>
                </a:solidFill>
              </a:rPr>
              <a:t> Renal </a:t>
            </a:r>
            <a:r>
              <a:rPr lang="es-PE" sz="1400" dirty="0" err="1">
                <a:solidFill>
                  <a:schemeClr val="bg1"/>
                </a:solidFill>
              </a:rPr>
              <a:t>Failure</a:t>
            </a:r>
            <a:r>
              <a:rPr lang="es-PE" sz="1400" dirty="0">
                <a:solidFill>
                  <a:schemeClr val="bg1"/>
                </a:solidFill>
              </a:rPr>
              <a:t>. </a:t>
            </a:r>
            <a:r>
              <a:rPr lang="es-PE" sz="1400" u="sng" dirty="0" err="1">
                <a:solidFill>
                  <a:schemeClr val="bg1"/>
                </a:solidFill>
                <a:hlinkClick r:id="rId5" tooltip="Transplantation proceedings."/>
              </a:rPr>
              <a:t>Transplant</a:t>
            </a:r>
            <a:r>
              <a:rPr lang="es-PE" sz="1400" u="sng" dirty="0">
                <a:solidFill>
                  <a:schemeClr val="bg1"/>
                </a:solidFill>
                <a:hlinkClick r:id="rId5" tooltip="Transplantation proceedings."/>
              </a:rPr>
              <a:t> </a:t>
            </a:r>
            <a:r>
              <a:rPr lang="es-PE" sz="1400" u="sng" dirty="0" err="1">
                <a:solidFill>
                  <a:schemeClr val="bg1"/>
                </a:solidFill>
                <a:hlinkClick r:id="rId5" tooltip="Transplantation proceedings."/>
              </a:rPr>
              <a:t>Proc</a:t>
            </a:r>
            <a:r>
              <a:rPr lang="es-PE" sz="1400" u="sng" dirty="0">
                <a:solidFill>
                  <a:schemeClr val="bg1"/>
                </a:solidFill>
                <a:hlinkClick r:id="rId5" tooltip="Transplantation proceedings."/>
              </a:rPr>
              <a:t>.</a:t>
            </a:r>
            <a:r>
              <a:rPr lang="es-PE" sz="1400" dirty="0">
                <a:solidFill>
                  <a:schemeClr val="bg1"/>
                </a:solidFill>
              </a:rPr>
              <a:t> 2016 Mar;48(2):609-11</a:t>
            </a:r>
            <a:r>
              <a:rPr lang="es-PE" sz="1400" dirty="0" smtClean="0">
                <a:solidFill>
                  <a:schemeClr val="bg1"/>
                </a:solidFill>
              </a:rPr>
              <a:t>.</a:t>
            </a:r>
            <a:endParaRPr lang="es-PE" sz="1400" dirty="0">
              <a:solidFill>
                <a:schemeClr val="bg1"/>
              </a:solidFill>
              <a:latin typeface="Times New Roman" pitchFamily="18" charset="0"/>
              <a:cs typeface="Times New Roman" pitchFamily="18" charset="0"/>
            </a:endParaRPr>
          </a:p>
          <a:p>
            <a:pPr algn="just">
              <a:defRPr/>
            </a:pPr>
            <a:r>
              <a:rPr lang="es-PE" sz="1400" dirty="0" smtClean="0">
                <a:solidFill>
                  <a:schemeClr val="bg1"/>
                </a:solidFill>
                <a:latin typeface="Times New Roman" pitchFamily="18" charset="0"/>
                <a:cs typeface="Times New Roman" pitchFamily="18" charset="0"/>
              </a:rPr>
              <a:t>* </a:t>
            </a:r>
            <a:r>
              <a:rPr lang="en-US" sz="1400" dirty="0" smtClean="0">
                <a:solidFill>
                  <a:srgbClr val="FFCC00"/>
                </a:solidFill>
                <a:latin typeface="Times New Roman" pitchFamily="18" charset="0"/>
                <a:cs typeface="Times New Roman" pitchFamily="18" charset="0"/>
              </a:rPr>
              <a:t>John </a:t>
            </a:r>
            <a:r>
              <a:rPr lang="en-US" sz="1400" dirty="0">
                <a:solidFill>
                  <a:srgbClr val="FFCC00"/>
                </a:solidFill>
                <a:latin typeface="Times New Roman" pitchFamily="18" charset="0"/>
                <a:cs typeface="Times New Roman" pitchFamily="18" charset="0"/>
              </a:rPr>
              <a:t>J. </a:t>
            </a:r>
            <a:r>
              <a:rPr lang="en-US" sz="1400" dirty="0" err="1" smtClean="0">
                <a:solidFill>
                  <a:srgbClr val="FFCC00"/>
                </a:solidFill>
                <a:latin typeface="Times New Roman" pitchFamily="18" charset="0"/>
                <a:cs typeface="Times New Roman" pitchFamily="18" charset="0"/>
              </a:rPr>
              <a:t>Friedewald</a:t>
            </a:r>
            <a:r>
              <a:rPr lang="en-US" sz="1400" dirty="0" smtClean="0">
                <a:solidFill>
                  <a:schemeClr val="bg1"/>
                </a:solidFill>
                <a:latin typeface="Times New Roman" pitchFamily="18" charset="0"/>
                <a:cs typeface="Times New Roman" pitchFamily="18" charset="0"/>
              </a:rPr>
              <a:t>.: The </a:t>
            </a:r>
            <a:r>
              <a:rPr lang="en-US" sz="1400" dirty="0">
                <a:solidFill>
                  <a:schemeClr val="bg1"/>
                </a:solidFill>
                <a:latin typeface="Times New Roman" pitchFamily="18" charset="0"/>
                <a:cs typeface="Times New Roman" pitchFamily="18" charset="0"/>
              </a:rPr>
              <a:t>Kidney-First Initiative: What Is the Current Status </a:t>
            </a:r>
            <a:r>
              <a:rPr lang="en-US" sz="1400" dirty="0" smtClean="0">
                <a:solidFill>
                  <a:schemeClr val="bg1"/>
                </a:solidFill>
                <a:latin typeface="Times New Roman" pitchFamily="18" charset="0"/>
                <a:cs typeface="Times New Roman" pitchFamily="18" charset="0"/>
              </a:rPr>
              <a:t>of</a:t>
            </a:r>
          </a:p>
          <a:p>
            <a:pPr algn="just">
              <a:defRPr/>
            </a:pPr>
            <a:r>
              <a:rPr lang="en-US" sz="1400" dirty="0" smtClean="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Preemptive Transplantation? </a:t>
            </a:r>
            <a:r>
              <a:rPr lang="en-US" sz="1400" dirty="0">
                <a:solidFill>
                  <a:srgbClr val="FFCC00"/>
                </a:solidFill>
                <a:latin typeface="Times New Roman" pitchFamily="18" charset="0"/>
                <a:cs typeface="Times New Roman" pitchFamily="18" charset="0"/>
              </a:rPr>
              <a:t>Advances in Chronic Kidney Disease</a:t>
            </a:r>
            <a:r>
              <a:rPr lang="en-US" sz="1400" dirty="0">
                <a:solidFill>
                  <a:srgbClr val="FFFFFF"/>
                </a:solidFill>
                <a:latin typeface="Times New Roman" pitchFamily="18" charset="0"/>
                <a:cs typeface="Times New Roman" pitchFamily="18" charset="0"/>
              </a:rPr>
              <a:t>, Vol 19, 2012: 252-256</a:t>
            </a:r>
            <a:endParaRPr lang="es-PE" sz="1400" dirty="0" smtClean="0">
              <a:solidFill>
                <a:srgbClr val="FFFFFF"/>
              </a:solidFill>
              <a:latin typeface="Times New Roman" pitchFamily="18" charset="0"/>
              <a:cs typeface="Times New Roman" pitchFamily="18" charset="0"/>
            </a:endParaRPr>
          </a:p>
          <a:p>
            <a:pPr algn="just">
              <a:defRPr/>
            </a:pPr>
            <a:r>
              <a:rPr lang="es-PE" sz="1400" dirty="0">
                <a:solidFill>
                  <a:srgbClr val="FFFFFF"/>
                </a:solidFill>
                <a:latin typeface="Times New Roman" pitchFamily="18" charset="0"/>
                <a:cs typeface="Times New Roman" pitchFamily="18" charset="0"/>
              </a:rPr>
              <a:t>* </a:t>
            </a:r>
            <a:r>
              <a:rPr lang="es-PE" sz="1400" dirty="0" err="1">
                <a:solidFill>
                  <a:srgbClr val="FFCC00"/>
                </a:solidFill>
                <a:latin typeface="Times New Roman" pitchFamily="18" charset="0"/>
                <a:cs typeface="Times New Roman" pitchFamily="18" charset="0"/>
              </a:rPr>
              <a:t>Prujim</a:t>
            </a:r>
            <a:r>
              <a:rPr lang="es-PE" sz="1400" dirty="0">
                <a:solidFill>
                  <a:srgbClr val="FFCC00"/>
                </a:solidFill>
                <a:latin typeface="Times New Roman" pitchFamily="18" charset="0"/>
                <a:cs typeface="Times New Roman" pitchFamily="18" charset="0"/>
              </a:rPr>
              <a:t> MT. e</a:t>
            </a:r>
            <a:r>
              <a:rPr lang="es-PE" sz="1400" dirty="0" smtClean="0">
                <a:solidFill>
                  <a:srgbClr val="FFCC00"/>
                </a:solidFill>
                <a:latin typeface="Times New Roman" pitchFamily="18" charset="0"/>
                <a:cs typeface="Times New Roman" pitchFamily="18" charset="0"/>
              </a:rPr>
              <a:t>t </a:t>
            </a:r>
            <a:r>
              <a:rPr lang="es-PE" sz="1400" dirty="0">
                <a:solidFill>
                  <a:srgbClr val="FFCC00"/>
                </a:solidFill>
                <a:latin typeface="Times New Roman" pitchFamily="18" charset="0"/>
                <a:cs typeface="Times New Roman" pitchFamily="18" charset="0"/>
              </a:rPr>
              <a:t>cols</a:t>
            </a:r>
            <a:r>
              <a:rPr lang="es-PE" sz="1400" dirty="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Preemptive</a:t>
            </a:r>
            <a:r>
              <a:rPr lang="es-PE" sz="1400" dirty="0">
                <a:solidFill>
                  <a:srgbClr val="FFFFFF"/>
                </a:solidFill>
                <a:latin typeface="Times New Roman" pitchFamily="18" charset="0"/>
                <a:cs typeface="Times New Roman" pitchFamily="18" charset="0"/>
              </a:rPr>
              <a:t> versus Non-</a:t>
            </a:r>
            <a:r>
              <a:rPr lang="es-PE" sz="1400" dirty="0" err="1">
                <a:solidFill>
                  <a:srgbClr val="FFFFFF"/>
                </a:solidFill>
                <a:latin typeface="Times New Roman" pitchFamily="18" charset="0"/>
                <a:cs typeface="Times New Roman" pitchFamily="18" charset="0"/>
              </a:rPr>
              <a:t>preemptive</a:t>
            </a:r>
            <a:r>
              <a:rPr lang="es-PE" sz="1400" dirty="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simultaneous</a:t>
            </a:r>
            <a:r>
              <a:rPr lang="es-PE" sz="1400" dirty="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pancreas-kidney</a:t>
            </a:r>
            <a:endParaRPr lang="es-PE" sz="1400" dirty="0">
              <a:solidFill>
                <a:srgbClr val="FFFFFF"/>
              </a:solidFill>
              <a:latin typeface="Times New Roman" pitchFamily="18" charset="0"/>
              <a:cs typeface="Times New Roman" pitchFamily="18" charset="0"/>
            </a:endParaRPr>
          </a:p>
          <a:p>
            <a:pPr algn="just">
              <a:defRPr/>
            </a:pPr>
            <a:r>
              <a:rPr lang="es-PE" sz="1400" dirty="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transplantation</a:t>
            </a:r>
            <a:r>
              <a:rPr lang="es-PE" sz="1400" dirty="0">
                <a:solidFill>
                  <a:srgbClr val="FFFFFF"/>
                </a:solidFill>
                <a:latin typeface="Times New Roman" pitchFamily="18" charset="0"/>
                <a:cs typeface="Times New Roman" pitchFamily="18" charset="0"/>
              </a:rPr>
              <a:t>. </a:t>
            </a:r>
            <a:r>
              <a:rPr lang="es-PE" sz="1400" dirty="0" err="1">
                <a:solidFill>
                  <a:srgbClr val="FFCC00"/>
                </a:solidFill>
                <a:latin typeface="Times New Roman" pitchFamily="18" charset="0"/>
                <a:cs typeface="Times New Roman" pitchFamily="18" charset="0"/>
              </a:rPr>
              <a:t>Transplantation</a:t>
            </a:r>
            <a:r>
              <a:rPr lang="es-PE" sz="1400" dirty="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Apr</a:t>
            </a:r>
            <a:r>
              <a:rPr lang="es-PE" sz="1400" dirty="0">
                <a:solidFill>
                  <a:srgbClr val="FFFFFF"/>
                </a:solidFill>
                <a:latin typeface="Times New Roman" pitchFamily="18" charset="0"/>
                <a:cs typeface="Times New Roman" pitchFamily="18" charset="0"/>
              </a:rPr>
              <a:t> 2006.5.</a:t>
            </a:r>
            <a:endParaRPr lang="es-PE" sz="1400" dirty="0">
              <a:solidFill>
                <a:srgbClr val="FFFFFF"/>
              </a:solidFill>
              <a:latin typeface="Arial" pitchFamily="34" charset="0"/>
              <a:cs typeface="Arial" pitchFamily="34" charset="0"/>
            </a:endParaRPr>
          </a:p>
          <a:p>
            <a:pPr algn="ctr">
              <a:defRPr/>
            </a:pPr>
            <a:endParaRPr lang="es-PE"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OPIA Escritorio Laptop Junio 2011\TR 2011\TR 46 y 48\Trasplante Renal Set\IMG_56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267"/>
            <a:ext cx="9216356" cy="691226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7504" y="116632"/>
            <a:ext cx="8928992" cy="6555641"/>
          </a:xfrm>
          <a:prstGeom prst="rect">
            <a:avLst/>
          </a:prstGeom>
        </p:spPr>
        <p:txBody>
          <a:bodyPr wrap="square">
            <a:spAutoFit/>
          </a:bodyPr>
          <a:lstStyle/>
          <a:p>
            <a:pPr algn="ctr"/>
            <a:r>
              <a:rPr lang="es-PE" sz="4400" b="1" dirty="0">
                <a:solidFill>
                  <a:srgbClr val="FFFFFF"/>
                </a:solidFill>
                <a:latin typeface="Times New Roman" pitchFamily="18" charset="0"/>
                <a:cs typeface="Times New Roman" pitchFamily="18" charset="0"/>
              </a:rPr>
              <a:t>TRASPLANTE  RENAL</a:t>
            </a:r>
            <a:br>
              <a:rPr lang="es-PE" sz="4400" b="1" dirty="0">
                <a:solidFill>
                  <a:srgbClr val="FFFFFF"/>
                </a:solidFill>
                <a:latin typeface="Times New Roman" pitchFamily="18" charset="0"/>
                <a:cs typeface="Times New Roman" pitchFamily="18" charset="0"/>
              </a:rPr>
            </a:br>
            <a:r>
              <a:rPr lang="es-PE" sz="4400" b="1" dirty="0" smtClean="0">
                <a:solidFill>
                  <a:srgbClr val="FFFFFF"/>
                </a:solidFill>
                <a:latin typeface="Times New Roman" pitchFamily="18" charset="0"/>
                <a:cs typeface="Times New Roman" pitchFamily="18" charset="0"/>
              </a:rPr>
              <a:t>ANTICIPADO</a:t>
            </a:r>
          </a:p>
          <a:p>
            <a:pPr algn="ctr"/>
            <a:endParaRPr lang="es-PE" sz="4400" dirty="0" smtClean="0">
              <a:solidFill>
                <a:srgbClr val="FFFFFF"/>
              </a:solidFill>
              <a:latin typeface="Times New Roman" pitchFamily="18" charset="0"/>
              <a:cs typeface="Times New Roman" pitchFamily="18" charset="0"/>
            </a:endParaRPr>
          </a:p>
          <a:p>
            <a:pPr algn="ctr"/>
            <a:endParaRPr lang="es-PE" sz="4400" dirty="0">
              <a:solidFill>
                <a:srgbClr val="FFFFFF"/>
              </a:solidFill>
              <a:latin typeface="Times New Roman" pitchFamily="18" charset="0"/>
              <a:cs typeface="Times New Roman" pitchFamily="18" charset="0"/>
            </a:endParaRPr>
          </a:p>
          <a:p>
            <a:r>
              <a:rPr lang="es-PE" sz="4400" dirty="0" smtClean="0">
                <a:solidFill>
                  <a:srgbClr val="FFFFFF"/>
                </a:solidFill>
                <a:latin typeface="Times New Roman" pitchFamily="18" charset="0"/>
                <a:cs typeface="Times New Roman" pitchFamily="18" charset="0"/>
              </a:rPr>
              <a:t>¿ Cuándo </a:t>
            </a:r>
            <a:r>
              <a:rPr lang="es-PE" sz="4400" dirty="0">
                <a:solidFill>
                  <a:srgbClr val="FFFFFF"/>
                </a:solidFill>
                <a:latin typeface="Times New Roman" pitchFamily="18" charset="0"/>
                <a:cs typeface="Times New Roman" pitchFamily="18" charset="0"/>
              </a:rPr>
              <a:t>indicar </a:t>
            </a:r>
            <a:r>
              <a:rPr lang="es-PE" sz="4400" dirty="0" smtClean="0">
                <a:solidFill>
                  <a:srgbClr val="FFFFFF"/>
                </a:solidFill>
                <a:latin typeface="Times New Roman" pitchFamily="18" charset="0"/>
                <a:cs typeface="Times New Roman" pitchFamily="18" charset="0"/>
              </a:rPr>
              <a:t>?</a:t>
            </a:r>
          </a:p>
          <a:p>
            <a:endParaRPr lang="es-PE" sz="4400" dirty="0">
              <a:solidFill>
                <a:srgbClr val="FFFFFF"/>
              </a:solidFill>
              <a:latin typeface="Times New Roman" pitchFamily="18" charset="0"/>
              <a:cs typeface="Times New Roman" pitchFamily="18" charset="0"/>
            </a:endParaRPr>
          </a:p>
          <a:p>
            <a:endParaRPr lang="es-PE" sz="4400" dirty="0" smtClean="0">
              <a:solidFill>
                <a:srgbClr val="FFFFFF"/>
              </a:solidFill>
              <a:latin typeface="Times New Roman" pitchFamily="18" charset="0"/>
              <a:cs typeface="Times New Roman" pitchFamily="18" charset="0"/>
            </a:endParaRPr>
          </a:p>
          <a:p>
            <a:pPr algn="just">
              <a:defRPr/>
            </a:pPr>
            <a:endParaRPr lang="es-PE" sz="1600" dirty="0" smtClean="0">
              <a:solidFill>
                <a:srgbClr val="FFFFFF"/>
              </a:solidFill>
              <a:latin typeface="Times New Roman" panose="02020603050405020304" pitchFamily="18" charset="0"/>
              <a:cs typeface="Times New Roman" pitchFamily="18" charset="0"/>
            </a:endParaRPr>
          </a:p>
          <a:p>
            <a:pPr algn="just">
              <a:defRPr/>
            </a:pPr>
            <a:endParaRPr lang="es-PE" sz="1600" dirty="0">
              <a:solidFill>
                <a:srgbClr val="FFFFFF"/>
              </a:solidFill>
              <a:latin typeface="Times New Roman" panose="02020603050405020304" pitchFamily="18" charset="0"/>
              <a:cs typeface="Times New Roman" pitchFamily="18" charset="0"/>
            </a:endParaRPr>
          </a:p>
          <a:p>
            <a:pPr algn="just">
              <a:defRPr/>
            </a:pPr>
            <a:endParaRPr lang="es-PE" sz="1600" dirty="0" smtClean="0">
              <a:solidFill>
                <a:srgbClr val="FFFFFF"/>
              </a:solidFill>
              <a:latin typeface="Times New Roman" panose="02020603050405020304" pitchFamily="18" charset="0"/>
              <a:cs typeface="Times New Roman" pitchFamily="18" charset="0"/>
            </a:endParaRPr>
          </a:p>
          <a:p>
            <a:pPr algn="just">
              <a:defRPr/>
            </a:pPr>
            <a:r>
              <a:rPr lang="es-PE" sz="1600" dirty="0" smtClean="0">
                <a:solidFill>
                  <a:srgbClr val="FFFFFF"/>
                </a:solidFill>
                <a:latin typeface="Times New Roman" panose="02020603050405020304" pitchFamily="18" charset="0"/>
                <a:cs typeface="Times New Roman" pitchFamily="18" charset="0"/>
              </a:rPr>
              <a:t>* </a:t>
            </a:r>
            <a:r>
              <a:rPr lang="es-PE" sz="1600" dirty="0" err="1">
                <a:solidFill>
                  <a:srgbClr val="FFFFFF"/>
                </a:solidFill>
                <a:latin typeface="Times New Roman" pitchFamily="18" charset="0"/>
                <a:cs typeface="Times New Roman" pitchFamily="18" charset="0"/>
              </a:rPr>
              <a:t>European</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Best</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Practise</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Guidelines</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for</a:t>
            </a:r>
            <a:r>
              <a:rPr lang="es-PE" sz="1600" dirty="0">
                <a:solidFill>
                  <a:srgbClr val="FFFFFF"/>
                </a:solidFill>
                <a:latin typeface="Times New Roman" pitchFamily="18" charset="0"/>
                <a:cs typeface="Times New Roman" pitchFamily="18" charset="0"/>
              </a:rPr>
              <a:t> renal </a:t>
            </a:r>
            <a:r>
              <a:rPr lang="es-PE" sz="1600" dirty="0" err="1">
                <a:solidFill>
                  <a:srgbClr val="FFFFFF"/>
                </a:solidFill>
                <a:latin typeface="Times New Roman" pitchFamily="18" charset="0"/>
                <a:cs typeface="Times New Roman" pitchFamily="18" charset="0"/>
              </a:rPr>
              <a:t>transplantation</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Nephrol</a:t>
            </a:r>
            <a:r>
              <a:rPr lang="es-PE" sz="1600" dirty="0">
                <a:solidFill>
                  <a:srgbClr val="FFFFFF"/>
                </a:solidFill>
                <a:latin typeface="Times New Roman" pitchFamily="18" charset="0"/>
                <a:cs typeface="Times New Roman" pitchFamily="18" charset="0"/>
              </a:rPr>
              <a:t> Dial </a:t>
            </a:r>
            <a:r>
              <a:rPr lang="es-PE" sz="1600" dirty="0" err="1">
                <a:solidFill>
                  <a:srgbClr val="FFFFFF"/>
                </a:solidFill>
                <a:latin typeface="Times New Roman" pitchFamily="18" charset="0"/>
                <a:cs typeface="Times New Roman" pitchFamily="18" charset="0"/>
              </a:rPr>
              <a:t>Transplant</a:t>
            </a:r>
            <a:r>
              <a:rPr lang="es-PE" sz="1600" dirty="0">
                <a:solidFill>
                  <a:srgbClr val="FFFFFF"/>
                </a:solidFill>
                <a:latin typeface="Times New Roman" pitchFamily="18" charset="0"/>
                <a:cs typeface="Times New Roman" pitchFamily="18" charset="0"/>
              </a:rPr>
              <a:t> 2000;</a:t>
            </a:r>
          </a:p>
          <a:p>
            <a:pPr algn="just">
              <a:defRPr/>
            </a:pPr>
            <a:r>
              <a:rPr lang="es-PE" sz="1600" dirty="0">
                <a:solidFill>
                  <a:srgbClr val="FFFFFF"/>
                </a:solidFill>
                <a:latin typeface="Times New Roman" pitchFamily="18" charset="0"/>
                <a:cs typeface="Times New Roman" pitchFamily="18" charset="0"/>
              </a:rPr>
              <a:t>   15 (12): 1897-2069.</a:t>
            </a:r>
          </a:p>
          <a:p>
            <a:pPr algn="just">
              <a:defRPr/>
            </a:pP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Knoll</a:t>
            </a:r>
            <a:r>
              <a:rPr lang="es-PE" sz="1600" dirty="0">
                <a:solidFill>
                  <a:srgbClr val="FFFFFF"/>
                </a:solidFill>
                <a:latin typeface="Times New Roman" pitchFamily="18" charset="0"/>
                <a:cs typeface="Times New Roman" pitchFamily="18" charset="0"/>
              </a:rPr>
              <a:t> G. et cols.: </a:t>
            </a:r>
            <a:r>
              <a:rPr lang="es-PE" sz="1600" dirty="0" err="1">
                <a:solidFill>
                  <a:srgbClr val="FFFFFF"/>
                </a:solidFill>
                <a:latin typeface="Times New Roman" pitchFamily="18" charset="0"/>
                <a:cs typeface="Times New Roman" pitchFamily="18" charset="0"/>
              </a:rPr>
              <a:t>Kidney</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Transplant</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Working</a:t>
            </a: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Group</a:t>
            </a:r>
            <a:r>
              <a:rPr lang="es-PE" sz="1600" dirty="0">
                <a:solidFill>
                  <a:srgbClr val="FFFFFF"/>
                </a:solidFill>
                <a:latin typeface="Times New Roman" pitchFamily="18" charset="0"/>
                <a:cs typeface="Times New Roman" pitchFamily="18" charset="0"/>
              </a:rPr>
              <a:t> of </a:t>
            </a:r>
            <a:r>
              <a:rPr lang="es-PE" sz="1600" dirty="0" err="1">
                <a:solidFill>
                  <a:srgbClr val="FFFFFF"/>
                </a:solidFill>
                <a:latin typeface="Times New Roman" pitchFamily="18" charset="0"/>
                <a:cs typeface="Times New Roman" pitchFamily="18" charset="0"/>
              </a:rPr>
              <a:t>the</a:t>
            </a:r>
            <a:r>
              <a:rPr lang="es-PE" sz="1600" dirty="0">
                <a:solidFill>
                  <a:srgbClr val="FFFFFF"/>
                </a:solidFill>
                <a:latin typeface="Times New Roman" pitchFamily="18" charset="0"/>
                <a:cs typeface="Times New Roman" pitchFamily="18" charset="0"/>
              </a:rPr>
              <a:t> Canadian </a:t>
            </a:r>
            <a:r>
              <a:rPr lang="es-PE" sz="1600" dirty="0" err="1">
                <a:solidFill>
                  <a:srgbClr val="FFFFFF"/>
                </a:solidFill>
                <a:latin typeface="Times New Roman" pitchFamily="18" charset="0"/>
                <a:cs typeface="Times New Roman" pitchFamily="18" charset="0"/>
              </a:rPr>
              <a:t>Society</a:t>
            </a:r>
            <a:r>
              <a:rPr lang="es-PE" sz="1600" dirty="0">
                <a:solidFill>
                  <a:srgbClr val="FFFFFF"/>
                </a:solidFill>
                <a:latin typeface="Times New Roman" pitchFamily="18" charset="0"/>
                <a:cs typeface="Times New Roman" pitchFamily="18" charset="0"/>
              </a:rPr>
              <a:t> of</a:t>
            </a:r>
          </a:p>
          <a:p>
            <a:pPr algn="just">
              <a:defRPr/>
            </a:pPr>
            <a:r>
              <a:rPr lang="es-PE" sz="1600" dirty="0">
                <a:solidFill>
                  <a:srgbClr val="FFFFFF"/>
                </a:solidFill>
                <a:latin typeface="Times New Roman" pitchFamily="18" charset="0"/>
                <a:cs typeface="Times New Roman" pitchFamily="18" charset="0"/>
              </a:rPr>
              <a:t>   </a:t>
            </a:r>
            <a:r>
              <a:rPr lang="es-PE" sz="1600" dirty="0" err="1">
                <a:solidFill>
                  <a:srgbClr val="FFFFFF"/>
                </a:solidFill>
                <a:latin typeface="Times New Roman" pitchFamily="18" charset="0"/>
                <a:cs typeface="Times New Roman" pitchFamily="18" charset="0"/>
              </a:rPr>
              <a:t>Transplantation</a:t>
            </a:r>
            <a:r>
              <a:rPr lang="es-PE" sz="1600" dirty="0">
                <a:solidFill>
                  <a:srgbClr val="FFFFFF"/>
                </a:solidFill>
                <a:latin typeface="Times New Roman" pitchFamily="18" charset="0"/>
                <a:cs typeface="Times New Roman" pitchFamily="18" charset="0"/>
              </a:rPr>
              <a:t>. CMAJ 2005; 173: 1181-1184</a:t>
            </a:r>
            <a:r>
              <a:rPr lang="es-PE" sz="1600" dirty="0" smtClean="0">
                <a:solidFill>
                  <a:srgbClr val="FFFFFF"/>
                </a:solidFill>
                <a:latin typeface="Times New Roman" pitchFamily="18" charset="0"/>
                <a:cs typeface="Times New Roman" pitchFamily="18" charset="0"/>
              </a:rPr>
              <a:t>.</a:t>
            </a:r>
            <a:endParaRPr lang="es-PE" sz="16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274503592"/>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42" y="188640"/>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197768" y="1844824"/>
            <a:ext cx="8568952" cy="4611148"/>
          </a:xfrm>
        </p:spPr>
        <p:txBody>
          <a:bodyPr>
            <a:normAutofit/>
          </a:bodyPr>
          <a:lstStyle/>
          <a:p>
            <a:pPr algn="ctr" eaLnBrk="1" hangingPunct="1">
              <a:buFont typeface="Arial" charset="0"/>
              <a:buNone/>
            </a:pPr>
            <a:r>
              <a:rPr lang="es-PE" sz="2400" dirty="0" smtClean="0">
                <a:latin typeface="Times New Roman" pitchFamily="18" charset="0"/>
                <a:cs typeface="Times New Roman" pitchFamily="18" charset="0"/>
              </a:rPr>
              <a:t>	</a:t>
            </a:r>
            <a:r>
              <a:rPr lang="es-PE" sz="4800" b="1" dirty="0" smtClean="0">
                <a:solidFill>
                  <a:srgbClr val="FFFFFF"/>
                </a:solidFill>
                <a:latin typeface="Times New Roman" pitchFamily="18" charset="0"/>
                <a:cs typeface="Times New Roman" pitchFamily="18" charset="0"/>
              </a:rPr>
              <a:t>* VENTAJAS</a:t>
            </a:r>
            <a:endParaRPr lang="es-PE" sz="4800" b="1" dirty="0" smtClean="0">
              <a:solidFill>
                <a:srgbClr val="FFFFFF"/>
              </a:solidFill>
            </a:endParaRPr>
          </a:p>
          <a:p>
            <a:pPr>
              <a:buNone/>
            </a:pPr>
            <a:r>
              <a:rPr lang="es-PE" sz="3200" dirty="0" smtClean="0">
                <a:solidFill>
                  <a:srgbClr val="FFFFFF"/>
                </a:solidFill>
                <a:latin typeface="Times New Roman" panose="02020603050405020304" pitchFamily="18" charset="0"/>
                <a:cs typeface="Times New Roman" pitchFamily="18" charset="0"/>
              </a:rPr>
              <a:t>* No Acceso vascular/Catéteres.</a:t>
            </a:r>
          </a:p>
          <a:p>
            <a:pPr>
              <a:buNone/>
            </a:pPr>
            <a:r>
              <a:rPr lang="es-PE" sz="3200" dirty="0" smtClean="0">
                <a:solidFill>
                  <a:srgbClr val="FFFFFF"/>
                </a:solidFill>
                <a:latin typeface="Times New Roman" panose="02020603050405020304" pitchFamily="18" charset="0"/>
                <a:cs typeface="Times New Roman" pitchFamily="18" charset="0"/>
              </a:rPr>
              <a:t>* ↓↓ Gastos  ͌  a diálisis.       </a:t>
            </a:r>
          </a:p>
          <a:p>
            <a:pPr>
              <a:buNone/>
            </a:pPr>
            <a:r>
              <a:rPr lang="es-PE" sz="3200" dirty="0">
                <a:solidFill>
                  <a:srgbClr val="FFFFFF"/>
                </a:solidFill>
                <a:latin typeface="Times New Roman" pitchFamily="18" charset="0"/>
                <a:cs typeface="Times New Roman" pitchFamily="18" charset="0"/>
              </a:rPr>
              <a:t>* </a:t>
            </a:r>
            <a:r>
              <a:rPr lang="es-PE" sz="3200" dirty="0" smtClean="0">
                <a:solidFill>
                  <a:srgbClr val="FFFFFF"/>
                </a:solidFill>
                <a:latin typeface="Times New Roman" pitchFamily="18" charset="0"/>
                <a:cs typeface="Times New Roman" pitchFamily="18" charset="0"/>
              </a:rPr>
              <a:t>Mejor </a:t>
            </a:r>
            <a:r>
              <a:rPr lang="es-PE" sz="3200" dirty="0" err="1" smtClean="0">
                <a:solidFill>
                  <a:srgbClr val="FFFFFF"/>
                </a:solidFill>
                <a:latin typeface="Times New Roman" pitchFamily="18" charset="0"/>
                <a:cs typeface="Times New Roman" pitchFamily="18" charset="0"/>
              </a:rPr>
              <a:t>QoL</a:t>
            </a:r>
            <a:r>
              <a:rPr lang="es-PE" sz="3200" dirty="0" smtClean="0">
                <a:solidFill>
                  <a:srgbClr val="FFFFFF"/>
                </a:solidFill>
                <a:latin typeface="Times New Roman" pitchFamily="18" charset="0"/>
                <a:cs typeface="Times New Roman" pitchFamily="18" charset="0"/>
              </a:rPr>
              <a:t>.</a:t>
            </a:r>
            <a:endParaRPr lang="es-PE" sz="3200" dirty="0">
              <a:solidFill>
                <a:srgbClr val="FFFFFF"/>
              </a:solidFill>
              <a:latin typeface="Times New Roman" pitchFamily="18" charset="0"/>
              <a:cs typeface="Times New Roman" pitchFamily="18" charset="0"/>
            </a:endParaRPr>
          </a:p>
          <a:p>
            <a:pPr>
              <a:buNone/>
            </a:pPr>
            <a:endParaRPr lang="es-PE" sz="3200" dirty="0">
              <a:solidFill>
                <a:srgbClr val="FFFFFF"/>
              </a:solidFill>
              <a:latin typeface="Times New Roman" pitchFamily="18" charset="0"/>
              <a:cs typeface="Times New Roman" pitchFamily="18" charset="0"/>
            </a:endParaRPr>
          </a:p>
          <a:p>
            <a:pPr>
              <a:buNone/>
            </a:pPr>
            <a:endParaRPr lang="es-PE" sz="2400" dirty="0" smtClean="0"/>
          </a:p>
        </p:txBody>
      </p:sp>
      <p:sp>
        <p:nvSpPr>
          <p:cNvPr id="6" name="5 Marcador de pie de página"/>
          <p:cNvSpPr>
            <a:spLocks noGrp="1"/>
          </p:cNvSpPr>
          <p:nvPr>
            <p:ph type="ftr" sz="quarter" idx="11"/>
          </p:nvPr>
        </p:nvSpPr>
        <p:spPr>
          <a:xfrm flipV="1">
            <a:off x="2667000" y="7389439"/>
            <a:ext cx="2481064" cy="2880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smtClean="0">
                <a:ln>
                  <a:noFill/>
                </a:ln>
                <a:solidFill>
                  <a:srgbClr val="FFFFFF"/>
                </a:solidFill>
                <a:effectLst/>
                <a:uLnTx/>
                <a:uFillTx/>
                <a:latin typeface="Constantia"/>
                <a:ea typeface="+mn-ea"/>
                <a:cs typeface="+mn-cs"/>
              </a:rPr>
              <a:t> </a:t>
            </a:r>
            <a:endParaRPr kumimoji="0" lang="es-PE" sz="18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8 Rectángulo"/>
          <p:cNvSpPr/>
          <p:nvPr/>
        </p:nvSpPr>
        <p:spPr>
          <a:xfrm>
            <a:off x="0" y="5257562"/>
            <a:ext cx="8991329" cy="1600438"/>
          </a:xfrm>
          <a:prstGeom prst="rect">
            <a:avLst/>
          </a:prstGeom>
        </p:spPr>
        <p:txBody>
          <a:bodyPr wrap="square">
            <a:spAutoFit/>
          </a:bodyPr>
          <a:lstStyle/>
          <a:p>
            <a:r>
              <a:rPr lang="es-PE" sz="1400" dirty="0" smtClean="0">
                <a:solidFill>
                  <a:srgbClr val="FFFFFF"/>
                </a:solidFill>
                <a:latin typeface="Times New Roman" pitchFamily="18" charset="0"/>
                <a:cs typeface="Times New Roman" pitchFamily="18" charset="0"/>
              </a:rPr>
              <a:t>* </a:t>
            </a:r>
            <a:r>
              <a:rPr lang="es-PE" sz="1400" u="sng" dirty="0" err="1" smtClean="0">
                <a:solidFill>
                  <a:srgbClr val="FFCC00"/>
                </a:solidFill>
                <a:latin typeface="Times New Roman" panose="02020603050405020304" pitchFamily="18" charset="0"/>
                <a:cs typeface="Times New Roman" panose="02020603050405020304" pitchFamily="18" charset="0"/>
                <a:hlinkClick r:id="rId3"/>
              </a:rPr>
              <a:t>Arze</a:t>
            </a:r>
            <a:r>
              <a:rPr lang="es-PE" sz="1400" u="sng" dirty="0" smtClean="0">
                <a:solidFill>
                  <a:srgbClr val="FFCC00"/>
                </a:solidFill>
                <a:latin typeface="Times New Roman" panose="02020603050405020304" pitchFamily="18" charset="0"/>
                <a:cs typeface="Times New Roman" panose="02020603050405020304" pitchFamily="18" charset="0"/>
                <a:hlinkClick r:id="rId3"/>
              </a:rPr>
              <a:t> </a:t>
            </a:r>
            <a:r>
              <a:rPr lang="es-PE" sz="1400" u="sng" dirty="0" err="1">
                <a:solidFill>
                  <a:srgbClr val="FFCC00"/>
                </a:solidFill>
                <a:latin typeface="Times New Roman" panose="02020603050405020304" pitchFamily="18" charset="0"/>
                <a:cs typeface="Times New Roman" panose="02020603050405020304" pitchFamily="18" charset="0"/>
                <a:hlinkClick r:id="rId3"/>
              </a:rPr>
              <a:t>Aimaretti</a:t>
            </a:r>
            <a:r>
              <a:rPr lang="es-PE" sz="1400" u="sng" dirty="0">
                <a:solidFill>
                  <a:srgbClr val="FFCC00"/>
                </a:solidFill>
                <a:latin typeface="Times New Roman" panose="02020603050405020304" pitchFamily="18" charset="0"/>
                <a:cs typeface="Times New Roman" panose="02020603050405020304" pitchFamily="18" charset="0"/>
                <a:hlinkClick r:id="rId3"/>
              </a:rPr>
              <a:t> L</a:t>
            </a:r>
            <a:r>
              <a:rPr lang="es-PE" sz="1400" dirty="0">
                <a:solidFill>
                  <a:srgbClr val="FFCC00"/>
                </a:solidFill>
                <a:latin typeface="Times New Roman" panose="02020603050405020304" pitchFamily="18" charset="0"/>
                <a:cs typeface="Times New Roman" panose="02020603050405020304" pitchFamily="18" charset="0"/>
              </a:rPr>
              <a:t>, </a:t>
            </a:r>
            <a:r>
              <a:rPr lang="es-PE" sz="1400" u="sng" dirty="0" err="1">
                <a:solidFill>
                  <a:srgbClr val="FFCC00"/>
                </a:solidFill>
                <a:latin typeface="Times New Roman" panose="02020603050405020304" pitchFamily="18" charset="0"/>
                <a:cs typeface="Times New Roman" panose="02020603050405020304" pitchFamily="18" charset="0"/>
                <a:hlinkClick r:id="rId4"/>
              </a:rPr>
              <a:t>Arze</a:t>
            </a:r>
            <a:r>
              <a:rPr lang="es-PE" sz="1400" u="sng" dirty="0">
                <a:solidFill>
                  <a:srgbClr val="FFCC00"/>
                </a:solidFill>
                <a:latin typeface="Times New Roman" panose="02020603050405020304" pitchFamily="18" charset="0"/>
                <a:cs typeface="Times New Roman" panose="02020603050405020304" pitchFamily="18" charset="0"/>
                <a:hlinkClick r:id="rId4"/>
              </a:rPr>
              <a:t> S</a:t>
            </a:r>
            <a:r>
              <a:rPr lang="es-PE" sz="1400" dirty="0">
                <a:solidFill>
                  <a:schemeClr val="bg1"/>
                </a:solidFill>
                <a:latin typeface="Times New Roman" panose="02020603050405020304" pitchFamily="18" charset="0"/>
                <a:cs typeface="Times New Roman" panose="02020603050405020304" pitchFamily="18" charset="0"/>
              </a:rPr>
              <a:t>.: </a:t>
            </a:r>
            <a:r>
              <a:rPr lang="es-PE" sz="1400" dirty="0" err="1">
                <a:solidFill>
                  <a:schemeClr val="bg1"/>
                </a:solidFill>
                <a:latin typeface="Times New Roman" panose="02020603050405020304" pitchFamily="18" charset="0"/>
                <a:cs typeface="Times New Roman" panose="02020603050405020304" pitchFamily="18" charset="0"/>
              </a:rPr>
              <a:t>Preemptive</a:t>
            </a:r>
            <a:r>
              <a:rPr lang="es-PE" sz="1400" dirty="0">
                <a:solidFill>
                  <a:schemeClr val="bg1"/>
                </a:solidFill>
                <a:latin typeface="Times New Roman" panose="02020603050405020304" pitchFamily="18" charset="0"/>
                <a:cs typeface="Times New Roman" panose="02020603050405020304" pitchFamily="18" charset="0"/>
              </a:rPr>
              <a:t> Renal </a:t>
            </a:r>
            <a:r>
              <a:rPr lang="es-PE" sz="1400" dirty="0" err="1">
                <a:solidFill>
                  <a:schemeClr val="bg1"/>
                </a:solidFill>
                <a:latin typeface="Times New Roman" panose="02020603050405020304" pitchFamily="18" charset="0"/>
                <a:cs typeface="Times New Roman" panose="02020603050405020304" pitchFamily="18" charset="0"/>
              </a:rPr>
              <a:t>Transplantation</a:t>
            </a:r>
            <a:r>
              <a:rPr lang="es-PE" sz="1400" dirty="0">
                <a:solidFill>
                  <a:schemeClr val="bg1"/>
                </a:solidFill>
                <a:latin typeface="Times New Roman" panose="02020603050405020304" pitchFamily="18" charset="0"/>
                <a:cs typeface="Times New Roman" panose="02020603050405020304" pitchFamily="18" charset="0"/>
              </a:rPr>
              <a:t>: </a:t>
            </a:r>
            <a:r>
              <a:rPr lang="es-PE" sz="1400" dirty="0" err="1">
                <a:solidFill>
                  <a:schemeClr val="bg1"/>
                </a:solidFill>
                <a:latin typeface="Times New Roman" panose="02020603050405020304" pitchFamily="18" charset="0"/>
                <a:cs typeface="Times New Roman" panose="02020603050405020304" pitchFamily="18" charset="0"/>
              </a:rPr>
              <a:t>The</a:t>
            </a:r>
            <a:r>
              <a:rPr lang="es-PE" sz="1400" dirty="0">
                <a:solidFill>
                  <a:schemeClr val="bg1"/>
                </a:solidFill>
                <a:latin typeface="Times New Roman" panose="02020603050405020304" pitchFamily="18" charset="0"/>
                <a:cs typeface="Times New Roman" panose="02020603050405020304" pitchFamily="18" charset="0"/>
              </a:rPr>
              <a:t> </a:t>
            </a:r>
            <a:r>
              <a:rPr lang="es-PE" sz="1400" dirty="0" err="1">
                <a:solidFill>
                  <a:schemeClr val="bg1"/>
                </a:solidFill>
                <a:latin typeface="Times New Roman" panose="02020603050405020304" pitchFamily="18" charset="0"/>
                <a:cs typeface="Times New Roman" panose="02020603050405020304" pitchFamily="18" charset="0"/>
              </a:rPr>
              <a:t>Best</a:t>
            </a:r>
            <a:r>
              <a:rPr lang="es-PE" sz="1400" dirty="0">
                <a:solidFill>
                  <a:schemeClr val="bg1"/>
                </a:solidFill>
                <a:latin typeface="Times New Roman" panose="02020603050405020304" pitchFamily="18" charset="0"/>
                <a:cs typeface="Times New Roman" panose="02020603050405020304" pitchFamily="18" charset="0"/>
              </a:rPr>
              <a:t> </a:t>
            </a:r>
            <a:r>
              <a:rPr lang="es-PE" sz="1400" dirty="0" err="1" smtClean="0">
                <a:solidFill>
                  <a:schemeClr val="bg1"/>
                </a:solidFill>
                <a:latin typeface="Times New Roman" panose="02020603050405020304" pitchFamily="18" charset="0"/>
                <a:cs typeface="Times New Roman" panose="02020603050405020304" pitchFamily="18" charset="0"/>
              </a:rPr>
              <a:t>Treatment</a:t>
            </a:r>
            <a:r>
              <a:rPr lang="es-PE" sz="1400" dirty="0">
                <a:solidFill>
                  <a:schemeClr val="bg1"/>
                </a:solidFill>
                <a:latin typeface="Times New Roman" panose="02020603050405020304" pitchFamily="18" charset="0"/>
                <a:cs typeface="Times New Roman" panose="02020603050405020304" pitchFamily="18" charset="0"/>
              </a:rPr>
              <a:t> </a:t>
            </a:r>
            <a:r>
              <a:rPr lang="es-PE" sz="1400" dirty="0" err="1" smtClean="0">
                <a:solidFill>
                  <a:schemeClr val="bg1"/>
                </a:solidFill>
                <a:latin typeface="Times New Roman" panose="02020603050405020304" pitchFamily="18" charset="0"/>
                <a:cs typeface="Times New Roman" panose="02020603050405020304" pitchFamily="18" charset="0"/>
              </a:rPr>
              <a:t>Option</a:t>
            </a:r>
            <a:r>
              <a:rPr lang="es-PE" sz="1400" dirty="0" smtClean="0">
                <a:solidFill>
                  <a:schemeClr val="bg1"/>
                </a:solidFill>
                <a:latin typeface="Times New Roman" panose="02020603050405020304" pitchFamily="18" charset="0"/>
                <a:cs typeface="Times New Roman" panose="02020603050405020304" pitchFamily="18" charset="0"/>
              </a:rPr>
              <a:t> </a:t>
            </a:r>
            <a:r>
              <a:rPr lang="es-PE" sz="1400" dirty="0" err="1">
                <a:solidFill>
                  <a:schemeClr val="bg1"/>
                </a:solidFill>
                <a:latin typeface="Times New Roman" panose="02020603050405020304" pitchFamily="18" charset="0"/>
                <a:cs typeface="Times New Roman" panose="02020603050405020304" pitchFamily="18" charset="0"/>
              </a:rPr>
              <a:t>for</a:t>
            </a:r>
            <a:r>
              <a:rPr lang="es-PE" sz="1400" dirty="0">
                <a:solidFill>
                  <a:schemeClr val="bg1"/>
                </a:solidFill>
                <a:latin typeface="Times New Roman" panose="02020603050405020304" pitchFamily="18" charset="0"/>
                <a:cs typeface="Times New Roman" panose="02020603050405020304" pitchFamily="18" charset="0"/>
              </a:rPr>
              <a:t> Terminal </a:t>
            </a:r>
            <a:r>
              <a:rPr lang="es-PE" sz="1400" dirty="0" err="1">
                <a:solidFill>
                  <a:schemeClr val="bg1"/>
                </a:solidFill>
                <a:latin typeface="Times New Roman" panose="02020603050405020304" pitchFamily="18" charset="0"/>
                <a:cs typeface="Times New Roman" panose="02020603050405020304" pitchFamily="18" charset="0"/>
              </a:rPr>
              <a:t>Chronic</a:t>
            </a:r>
            <a:r>
              <a:rPr lang="es-PE" sz="1400" dirty="0">
                <a:solidFill>
                  <a:schemeClr val="bg1"/>
                </a:solidFill>
                <a:latin typeface="Times New Roman" panose="02020603050405020304" pitchFamily="18" charset="0"/>
                <a:cs typeface="Times New Roman" panose="02020603050405020304" pitchFamily="18" charset="0"/>
              </a:rPr>
              <a:t> </a:t>
            </a:r>
            <a:r>
              <a:rPr lang="es-PE" sz="1400" dirty="0" smtClean="0">
                <a:solidFill>
                  <a:schemeClr val="bg1"/>
                </a:solidFill>
                <a:latin typeface="Times New Roman" panose="02020603050405020304" pitchFamily="18" charset="0"/>
                <a:cs typeface="Times New Roman" panose="02020603050405020304" pitchFamily="18" charset="0"/>
              </a:rPr>
              <a:t>Renal</a:t>
            </a:r>
          </a:p>
          <a:p>
            <a:r>
              <a:rPr lang="es-PE" sz="1400" dirty="0" smtClean="0">
                <a:solidFill>
                  <a:schemeClr val="bg1"/>
                </a:solidFill>
                <a:latin typeface="Times New Roman" panose="02020603050405020304" pitchFamily="18" charset="0"/>
                <a:cs typeface="Times New Roman" panose="02020603050405020304" pitchFamily="18" charset="0"/>
              </a:rPr>
              <a:t>   </a:t>
            </a:r>
            <a:r>
              <a:rPr lang="es-PE" sz="1400" dirty="0" err="1">
                <a:solidFill>
                  <a:schemeClr val="bg1"/>
                </a:solidFill>
                <a:latin typeface="Times New Roman" panose="02020603050405020304" pitchFamily="18" charset="0"/>
                <a:cs typeface="Times New Roman" panose="02020603050405020304" pitchFamily="18" charset="0"/>
              </a:rPr>
              <a:t>Failure</a:t>
            </a:r>
            <a:r>
              <a:rPr lang="es-PE" sz="1400" dirty="0">
                <a:solidFill>
                  <a:schemeClr val="bg1"/>
                </a:solidFill>
                <a:latin typeface="Times New Roman" panose="02020603050405020304" pitchFamily="18" charset="0"/>
                <a:cs typeface="Times New Roman" panose="02020603050405020304" pitchFamily="18" charset="0"/>
              </a:rPr>
              <a:t>. </a:t>
            </a:r>
            <a:r>
              <a:rPr lang="es-PE" sz="1400" u="sng" dirty="0" err="1" smtClean="0">
                <a:solidFill>
                  <a:schemeClr val="bg1"/>
                </a:solidFill>
                <a:latin typeface="Times New Roman" panose="02020603050405020304" pitchFamily="18" charset="0"/>
                <a:cs typeface="Times New Roman" panose="02020603050405020304" pitchFamily="18" charset="0"/>
                <a:hlinkClick r:id="rId5" tooltip="Transplantation proceedings."/>
              </a:rPr>
              <a:t>Transplant</a:t>
            </a:r>
            <a:r>
              <a:rPr lang="es-PE" sz="1400" u="sng" dirty="0" smtClean="0">
                <a:solidFill>
                  <a:schemeClr val="bg1"/>
                </a:solidFill>
                <a:latin typeface="Times New Roman" panose="02020603050405020304" pitchFamily="18" charset="0"/>
                <a:cs typeface="Times New Roman" panose="02020603050405020304" pitchFamily="18" charset="0"/>
                <a:hlinkClick r:id="rId5" tooltip="Transplantation proceedings."/>
              </a:rPr>
              <a:t> </a:t>
            </a:r>
            <a:r>
              <a:rPr lang="es-PE" sz="1400" u="sng" dirty="0" err="1">
                <a:solidFill>
                  <a:schemeClr val="bg1"/>
                </a:solidFill>
                <a:latin typeface="Times New Roman" panose="02020603050405020304" pitchFamily="18" charset="0"/>
                <a:cs typeface="Times New Roman" panose="02020603050405020304" pitchFamily="18" charset="0"/>
                <a:hlinkClick r:id="rId5" tooltip="Transplantation proceedings."/>
              </a:rPr>
              <a:t>Proc</a:t>
            </a:r>
            <a:r>
              <a:rPr lang="es-PE" sz="1400" u="sng" dirty="0">
                <a:solidFill>
                  <a:schemeClr val="bg1"/>
                </a:solidFill>
                <a:latin typeface="Times New Roman" panose="02020603050405020304" pitchFamily="18" charset="0"/>
                <a:cs typeface="Times New Roman" panose="02020603050405020304" pitchFamily="18" charset="0"/>
                <a:hlinkClick r:id="rId5" tooltip="Transplantation proceedings."/>
              </a:rPr>
              <a:t>.</a:t>
            </a:r>
            <a:r>
              <a:rPr lang="es-PE" sz="1400" u="sng" dirty="0">
                <a:solidFill>
                  <a:schemeClr val="bg1"/>
                </a:solidFill>
                <a:latin typeface="Times New Roman" panose="02020603050405020304" pitchFamily="18" charset="0"/>
                <a:cs typeface="Times New Roman" panose="02020603050405020304" pitchFamily="18" charset="0"/>
              </a:rPr>
              <a:t> </a:t>
            </a:r>
            <a:r>
              <a:rPr lang="es-PE" sz="1400" dirty="0">
                <a:solidFill>
                  <a:schemeClr val="bg1"/>
                </a:solidFill>
                <a:latin typeface="Times New Roman" panose="02020603050405020304" pitchFamily="18" charset="0"/>
                <a:cs typeface="Times New Roman" panose="02020603050405020304" pitchFamily="18" charset="0"/>
              </a:rPr>
              <a:t>2016 Mar;48(2):609-11</a:t>
            </a:r>
            <a:r>
              <a:rPr lang="es-PE" sz="1400" dirty="0" smtClean="0">
                <a:solidFill>
                  <a:schemeClr val="bg1"/>
                </a:solidFill>
                <a:latin typeface="Times New Roman" panose="02020603050405020304" pitchFamily="18" charset="0"/>
                <a:cs typeface="Times New Roman" panose="02020603050405020304" pitchFamily="18" charset="0"/>
              </a:rPr>
              <a:t>.</a:t>
            </a:r>
            <a:endParaRPr lang="es-PE" sz="1400" dirty="0" smtClean="0">
              <a:solidFill>
                <a:srgbClr val="FFFFFF"/>
              </a:solidFill>
              <a:latin typeface="Times New Roman" pitchFamily="18" charset="0"/>
              <a:cs typeface="Times New Roman" pitchFamily="18" charset="0"/>
            </a:endParaRPr>
          </a:p>
          <a:p>
            <a:pPr algn="just">
              <a:defRPr/>
            </a:pPr>
            <a:r>
              <a:rPr lang="es-PE" sz="1400" dirty="0" smtClean="0">
                <a:solidFill>
                  <a:srgbClr val="FFFFFF"/>
                </a:solidFill>
                <a:latin typeface="Times New Roman" pitchFamily="18" charset="0"/>
                <a:cs typeface="Times New Roman" pitchFamily="18" charset="0"/>
              </a:rPr>
              <a:t>* </a:t>
            </a:r>
            <a:r>
              <a:rPr lang="es-PE" sz="1400" dirty="0" err="1" smtClean="0">
                <a:solidFill>
                  <a:srgbClr val="FFFFFF"/>
                </a:solidFill>
                <a:latin typeface="Times New Roman" pitchFamily="18" charset="0"/>
                <a:cs typeface="Times New Roman" pitchFamily="18" charset="0"/>
              </a:rPr>
              <a:t>Joo</a:t>
            </a:r>
            <a:r>
              <a:rPr lang="es-PE" sz="1400" dirty="0" smtClean="0">
                <a:solidFill>
                  <a:srgbClr val="FFFFFF"/>
                </a:solidFill>
                <a:latin typeface="Times New Roman" pitchFamily="18" charset="0"/>
                <a:cs typeface="Times New Roman" pitchFamily="18" charset="0"/>
              </a:rPr>
              <a:t> KW. et </a:t>
            </a:r>
            <a:r>
              <a:rPr lang="es-PE" sz="1400" dirty="0">
                <a:solidFill>
                  <a:srgbClr val="FFFFFF"/>
                </a:solidFill>
                <a:latin typeface="Times New Roman" pitchFamily="18" charset="0"/>
                <a:cs typeface="Times New Roman" pitchFamily="18" charset="0"/>
              </a:rPr>
              <a:t>al: </a:t>
            </a:r>
            <a:r>
              <a:rPr lang="es-PE" sz="1400" dirty="0" err="1">
                <a:solidFill>
                  <a:srgbClr val="FFFFFF"/>
                </a:solidFill>
                <a:latin typeface="Times New Roman" pitchFamily="18" charset="0"/>
                <a:cs typeface="Times New Roman" pitchFamily="18" charset="0"/>
              </a:rPr>
              <a:t>Preemptive</a:t>
            </a:r>
            <a:r>
              <a:rPr lang="es-PE" sz="1400" dirty="0">
                <a:solidFill>
                  <a:srgbClr val="FFFFFF"/>
                </a:solidFill>
                <a:latin typeface="Times New Roman" pitchFamily="18" charset="0"/>
                <a:cs typeface="Times New Roman" pitchFamily="18" charset="0"/>
              </a:rPr>
              <a:t> </a:t>
            </a:r>
            <a:r>
              <a:rPr lang="es-PE" sz="1400" dirty="0" err="1" smtClean="0">
                <a:solidFill>
                  <a:srgbClr val="FFFFFF"/>
                </a:solidFill>
                <a:latin typeface="Times New Roman" pitchFamily="18" charset="0"/>
                <a:cs typeface="Times New Roman" pitchFamily="18" charset="0"/>
              </a:rPr>
              <a:t>transplantation</a:t>
            </a:r>
            <a:r>
              <a:rPr lang="es-PE" sz="1400" dirty="0" smtClean="0">
                <a:solidFill>
                  <a:srgbClr val="FFFFFF"/>
                </a:solidFill>
                <a:latin typeface="Times New Roman" pitchFamily="18" charset="0"/>
                <a:cs typeface="Times New Roman" pitchFamily="18" charset="0"/>
              </a:rPr>
              <a:t> and </a:t>
            </a:r>
            <a:r>
              <a:rPr lang="es-PE" sz="1400" dirty="0" err="1">
                <a:solidFill>
                  <a:srgbClr val="FFFFFF"/>
                </a:solidFill>
                <a:latin typeface="Times New Roman" pitchFamily="18" charset="0"/>
                <a:cs typeface="Times New Roman" pitchFamily="18" charset="0"/>
              </a:rPr>
              <a:t>long-term</a:t>
            </a:r>
            <a:r>
              <a:rPr lang="es-PE" sz="1400" dirty="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outcome</a:t>
            </a:r>
            <a:r>
              <a:rPr lang="es-PE" sz="1400" dirty="0">
                <a:solidFill>
                  <a:srgbClr val="FFFFFF"/>
                </a:solidFill>
                <a:latin typeface="Times New Roman" pitchFamily="18" charset="0"/>
                <a:cs typeface="Times New Roman" pitchFamily="18" charset="0"/>
              </a:rPr>
              <a:t> in </a:t>
            </a:r>
            <a:r>
              <a:rPr lang="es-PE" sz="1400" dirty="0" smtClean="0">
                <a:solidFill>
                  <a:srgbClr val="FFFFFF"/>
                </a:solidFill>
                <a:latin typeface="Times New Roman" pitchFamily="18" charset="0"/>
                <a:cs typeface="Times New Roman" pitchFamily="18" charset="0"/>
              </a:rPr>
              <a:t>living </a:t>
            </a:r>
            <a:r>
              <a:rPr lang="es-PE" sz="1400" dirty="0" err="1" smtClean="0">
                <a:solidFill>
                  <a:srgbClr val="FFFFFF"/>
                </a:solidFill>
                <a:latin typeface="Times New Roman" pitchFamily="18" charset="0"/>
                <a:cs typeface="Times New Roman" pitchFamily="18" charset="0"/>
              </a:rPr>
              <a:t>donor</a:t>
            </a:r>
            <a:r>
              <a:rPr lang="es-PE" sz="1400" dirty="0" smtClean="0">
                <a:solidFill>
                  <a:srgbClr val="FFFFFF"/>
                </a:solidFill>
                <a:latin typeface="Times New Roman" pitchFamily="18" charset="0"/>
                <a:cs typeface="Times New Roman" pitchFamily="18" charset="0"/>
              </a:rPr>
              <a:t> </a:t>
            </a:r>
            <a:r>
              <a:rPr lang="es-PE" sz="1400" dirty="0" err="1" smtClean="0">
                <a:solidFill>
                  <a:srgbClr val="FFFFFF"/>
                </a:solidFill>
                <a:latin typeface="Times New Roman" pitchFamily="18" charset="0"/>
                <a:cs typeface="Times New Roman" pitchFamily="18" charset="0"/>
              </a:rPr>
              <a:t>kidney</a:t>
            </a:r>
            <a:r>
              <a:rPr lang="es-PE" sz="1400" dirty="0">
                <a:solidFill>
                  <a:srgbClr val="FFFFFF"/>
                </a:solidFill>
                <a:latin typeface="Times New Roman" pitchFamily="18" charset="0"/>
                <a:cs typeface="Times New Roman" pitchFamily="18" charset="0"/>
              </a:rPr>
              <a:t> </a:t>
            </a:r>
            <a:r>
              <a:rPr lang="es-PE" sz="1400" dirty="0" err="1" smtClean="0">
                <a:solidFill>
                  <a:srgbClr val="FFFFFF"/>
                </a:solidFill>
                <a:latin typeface="Times New Roman" pitchFamily="18" charset="0"/>
                <a:cs typeface="Times New Roman" pitchFamily="18" charset="0"/>
              </a:rPr>
              <a:t>transplantation</a:t>
            </a:r>
            <a:r>
              <a:rPr lang="es-PE" sz="1400" dirty="0" smtClean="0">
                <a:solidFill>
                  <a:srgbClr val="FFFFFF"/>
                </a:solidFill>
                <a:latin typeface="Times New Roman" pitchFamily="18" charset="0"/>
                <a:cs typeface="Times New Roman" pitchFamily="18" charset="0"/>
              </a:rPr>
              <a:t>. </a:t>
            </a:r>
            <a:r>
              <a:rPr lang="es-PE" sz="1400" dirty="0" err="1">
                <a:solidFill>
                  <a:srgbClr val="FFFFFF"/>
                </a:solidFill>
                <a:latin typeface="Times New Roman" pitchFamily="18" charset="0"/>
                <a:cs typeface="Times New Roman" pitchFamily="18" charset="0"/>
              </a:rPr>
              <a:t>Transplant</a:t>
            </a:r>
            <a:r>
              <a:rPr lang="es-PE" sz="1400" dirty="0">
                <a:solidFill>
                  <a:srgbClr val="FFFFFF"/>
                </a:solidFill>
                <a:latin typeface="Times New Roman" pitchFamily="18" charset="0"/>
                <a:cs typeface="Times New Roman" pitchFamily="18" charset="0"/>
              </a:rPr>
              <a:t> </a:t>
            </a:r>
            <a:r>
              <a:rPr lang="es-PE" sz="1400" dirty="0" err="1" smtClean="0">
                <a:solidFill>
                  <a:srgbClr val="FFFFFF"/>
                </a:solidFill>
                <a:latin typeface="Times New Roman" pitchFamily="18" charset="0"/>
                <a:cs typeface="Times New Roman" pitchFamily="18" charset="0"/>
              </a:rPr>
              <a:t>Proc</a:t>
            </a:r>
            <a:endParaRPr lang="es-PE" sz="1400" dirty="0" smtClean="0">
              <a:solidFill>
                <a:srgbClr val="FFFFFF"/>
              </a:solidFill>
              <a:latin typeface="Times New Roman" pitchFamily="18" charset="0"/>
              <a:cs typeface="Times New Roman" pitchFamily="18" charset="0"/>
            </a:endParaRPr>
          </a:p>
          <a:p>
            <a:pPr algn="just">
              <a:defRPr/>
            </a:pPr>
            <a:r>
              <a:rPr lang="es-PE" sz="1400" dirty="0" smtClean="0">
                <a:solidFill>
                  <a:srgbClr val="FFFFFF"/>
                </a:solidFill>
                <a:latin typeface="Times New Roman" pitchFamily="18" charset="0"/>
                <a:cs typeface="Times New Roman" pitchFamily="18" charset="0"/>
              </a:rPr>
              <a:t>   </a:t>
            </a:r>
            <a:r>
              <a:rPr lang="es-PE" sz="1400" dirty="0">
                <a:solidFill>
                  <a:srgbClr val="FFFFFF"/>
                </a:solidFill>
                <a:latin typeface="Times New Roman" pitchFamily="18" charset="0"/>
                <a:cs typeface="Times New Roman" pitchFamily="18" charset="0"/>
              </a:rPr>
              <a:t>39:3061, 2007</a:t>
            </a:r>
          </a:p>
          <a:p>
            <a:pPr algn="just">
              <a:defRPr/>
            </a:pPr>
            <a:r>
              <a:rPr lang="es-PE" sz="1400" dirty="0" smtClean="0">
                <a:solidFill>
                  <a:srgbClr val="FFFFFF"/>
                </a:solidFill>
                <a:latin typeface="Times New Roman" pitchFamily="18" charset="0"/>
                <a:cs typeface="Times New Roman" pitchFamily="18" charset="0"/>
              </a:rPr>
              <a:t>* </a:t>
            </a:r>
            <a:r>
              <a:rPr lang="en-US" sz="1400" dirty="0" smtClean="0">
                <a:solidFill>
                  <a:srgbClr val="FFFFFF"/>
                </a:solidFill>
                <a:latin typeface="Times New Roman" pitchFamily="18" charset="0"/>
                <a:cs typeface="Times New Roman" pitchFamily="18" charset="0"/>
              </a:rPr>
              <a:t>Meier-</a:t>
            </a:r>
            <a:r>
              <a:rPr lang="en-US" sz="1400" dirty="0" err="1" smtClean="0">
                <a:solidFill>
                  <a:srgbClr val="FFFFFF"/>
                </a:solidFill>
                <a:latin typeface="Times New Roman" pitchFamily="18" charset="0"/>
                <a:cs typeface="Times New Roman" pitchFamily="18" charset="0"/>
              </a:rPr>
              <a:t>Kriesche</a:t>
            </a:r>
            <a:r>
              <a:rPr lang="en-US" sz="1400" dirty="0" smtClean="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HU, </a:t>
            </a:r>
            <a:r>
              <a:rPr lang="en-US" sz="1400" dirty="0" err="1">
                <a:solidFill>
                  <a:srgbClr val="FFFFFF"/>
                </a:solidFill>
                <a:latin typeface="Times New Roman" pitchFamily="18" charset="0"/>
                <a:cs typeface="Times New Roman" pitchFamily="18" charset="0"/>
              </a:rPr>
              <a:t>Schold</a:t>
            </a:r>
            <a:r>
              <a:rPr lang="en-US" sz="1400" dirty="0">
                <a:solidFill>
                  <a:srgbClr val="FFFFFF"/>
                </a:solidFill>
                <a:latin typeface="Times New Roman" pitchFamily="18" charset="0"/>
                <a:cs typeface="Times New Roman" pitchFamily="18" charset="0"/>
              </a:rPr>
              <a:t> JD. The impact of </a:t>
            </a:r>
            <a:r>
              <a:rPr lang="en-US" sz="1400" dirty="0" err="1">
                <a:solidFill>
                  <a:srgbClr val="FFFFFF"/>
                </a:solidFill>
                <a:latin typeface="Times New Roman" pitchFamily="18" charset="0"/>
                <a:cs typeface="Times New Roman" pitchFamily="18" charset="0"/>
              </a:rPr>
              <a:t>pretransplant</a:t>
            </a:r>
            <a:r>
              <a:rPr lang="en-US" sz="1400" dirty="0">
                <a:solidFill>
                  <a:srgbClr val="FFFFFF"/>
                </a:solidFill>
                <a:latin typeface="Times New Roman" pitchFamily="18" charset="0"/>
                <a:cs typeface="Times New Roman" pitchFamily="18" charset="0"/>
              </a:rPr>
              <a:t> dialysis on outcomes in </a:t>
            </a:r>
            <a:r>
              <a:rPr lang="en-US" sz="1400" dirty="0" err="1" smtClean="0">
                <a:solidFill>
                  <a:srgbClr val="FFFFFF"/>
                </a:solidFill>
                <a:latin typeface="Times New Roman" pitchFamily="18" charset="0"/>
                <a:cs typeface="Times New Roman" pitchFamily="18" charset="0"/>
              </a:rPr>
              <a:t>rena</a:t>
            </a:r>
            <a:r>
              <a:rPr lang="en-US" sz="1400" dirty="0" smtClean="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transplantation. </a:t>
            </a:r>
            <a:r>
              <a:rPr lang="en-US" sz="1400" dirty="0" err="1">
                <a:solidFill>
                  <a:srgbClr val="FFFFFF"/>
                </a:solidFill>
                <a:latin typeface="Times New Roman" pitchFamily="18" charset="0"/>
                <a:cs typeface="Times New Roman" pitchFamily="18" charset="0"/>
              </a:rPr>
              <a:t>Semin</a:t>
            </a:r>
            <a:r>
              <a:rPr lang="en-US" sz="1400" dirty="0">
                <a:solidFill>
                  <a:srgbClr val="FFFFFF"/>
                </a:solidFill>
                <a:latin typeface="Times New Roman" pitchFamily="18" charset="0"/>
                <a:cs typeface="Times New Roman" pitchFamily="18" charset="0"/>
              </a:rPr>
              <a:t> Dial</a:t>
            </a:r>
            <a:r>
              <a:rPr lang="en-US" sz="1400" dirty="0" smtClean="0">
                <a:solidFill>
                  <a:srgbClr val="FFFFFF"/>
                </a:solidFill>
                <a:latin typeface="Times New Roman" pitchFamily="18" charset="0"/>
                <a:cs typeface="Times New Roman" pitchFamily="18" charset="0"/>
              </a:rPr>
              <a:t>.</a:t>
            </a:r>
          </a:p>
          <a:p>
            <a:pPr algn="just">
              <a:defRPr/>
            </a:pPr>
            <a:r>
              <a:rPr lang="en-US" sz="1400" dirty="0" smtClean="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2005;18:499-506</a:t>
            </a:r>
            <a:r>
              <a:rPr lang="en-US" sz="1400" dirty="0" smtClean="0">
                <a:solidFill>
                  <a:srgbClr val="FFFFFF"/>
                </a:solidFill>
                <a:latin typeface="Times New Roman" pitchFamily="18" charset="0"/>
                <a:cs typeface="Times New Roman" pitchFamily="18" charset="0"/>
              </a:rPr>
              <a:t>.</a:t>
            </a:r>
          </a:p>
          <a:p>
            <a:pPr algn="just">
              <a:defRPr/>
            </a:pPr>
            <a:r>
              <a:rPr lang="en-US" sz="1400" dirty="0" smtClean="0">
                <a:solidFill>
                  <a:srgbClr val="FFFFFF"/>
                </a:solidFill>
                <a:latin typeface="Times New Roman" pitchFamily="18" charset="0"/>
                <a:cs typeface="Times New Roman" pitchFamily="18" charset="0"/>
              </a:rPr>
              <a:t>* Huang </a:t>
            </a:r>
            <a:r>
              <a:rPr lang="en-US" sz="1400" dirty="0">
                <a:solidFill>
                  <a:srgbClr val="FFFFFF"/>
                </a:solidFill>
                <a:latin typeface="Times New Roman" pitchFamily="18" charset="0"/>
                <a:cs typeface="Times New Roman" pitchFamily="18" charset="0"/>
              </a:rPr>
              <a:t>Y, </a:t>
            </a:r>
            <a:r>
              <a:rPr lang="en-US" sz="1400" dirty="0" err="1">
                <a:solidFill>
                  <a:srgbClr val="FFFFFF"/>
                </a:solidFill>
                <a:latin typeface="Times New Roman" pitchFamily="18" charset="0"/>
                <a:cs typeface="Times New Roman" pitchFamily="18" charset="0"/>
              </a:rPr>
              <a:t>Samaniego</a:t>
            </a:r>
            <a:r>
              <a:rPr lang="en-US" sz="1400" dirty="0">
                <a:solidFill>
                  <a:srgbClr val="FFFFFF"/>
                </a:solidFill>
                <a:latin typeface="Times New Roman" pitchFamily="18" charset="0"/>
                <a:cs typeface="Times New Roman" pitchFamily="18" charset="0"/>
              </a:rPr>
              <a:t> M.: Preemptive kidney transplantation: has it come of age? </a:t>
            </a:r>
            <a:r>
              <a:rPr lang="en-US" sz="1400" dirty="0" err="1" smtClean="0">
                <a:solidFill>
                  <a:srgbClr val="FFFFFF"/>
                </a:solidFill>
                <a:latin typeface="Times New Roman" pitchFamily="18" charset="0"/>
                <a:cs typeface="Times New Roman" pitchFamily="18" charset="0"/>
              </a:rPr>
              <a:t>Nephro</a:t>
            </a:r>
            <a:r>
              <a:rPr lang="en-US" sz="1400" dirty="0" smtClean="0">
                <a:solidFill>
                  <a:srgbClr val="FFFFFF"/>
                </a:solidFill>
                <a:latin typeface="Times New Roman" pitchFamily="18" charset="0"/>
                <a:cs typeface="Times New Roman" pitchFamily="18" charset="0"/>
              </a:rPr>
              <a:t> </a:t>
            </a:r>
            <a:r>
              <a:rPr lang="en-US" sz="1400" dirty="0" err="1" smtClean="0">
                <a:solidFill>
                  <a:srgbClr val="FFFFFF"/>
                </a:solidFill>
                <a:latin typeface="Times New Roman" pitchFamily="18" charset="0"/>
                <a:cs typeface="Times New Roman" pitchFamily="18" charset="0"/>
              </a:rPr>
              <a:t>Ther</a:t>
            </a:r>
            <a:r>
              <a:rPr lang="en-US" sz="1400" dirty="0">
                <a:solidFill>
                  <a:srgbClr val="FFFFFF"/>
                </a:solidFill>
                <a:latin typeface="Times New Roman" pitchFamily="18" charset="0"/>
                <a:cs typeface="Times New Roman" pitchFamily="18" charset="0"/>
              </a:rPr>
              <a:t>. 2012 Nov;8(6):428-32.</a:t>
            </a:r>
            <a:r>
              <a:rPr kumimoji="0" lang="es-PE" sz="1400"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 </a:t>
            </a:r>
            <a:endParaRPr kumimoji="0" lang="es-PE" sz="1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85800" y="2130425"/>
            <a:ext cx="7772400" cy="1470025"/>
          </a:xfrm>
          <a:prstGeom prst="rect">
            <a:avLst/>
          </a:prstGeom>
          <a:noFill/>
          <a:ln w="9525">
            <a:noFill/>
            <a:round/>
            <a:headEnd/>
            <a:tailEnd/>
          </a:ln>
        </p:spPr>
        <p:txBody>
          <a:bodyPr wrap="none" anchor="ctr"/>
          <a:lstStyle/>
          <a:p>
            <a:endParaRPr lang="es-ES"/>
          </a:p>
        </p:txBody>
      </p:sp>
      <p:sp>
        <p:nvSpPr>
          <p:cNvPr id="19459" name="Text Box 2"/>
          <p:cNvSpPr txBox="1">
            <a:spLocks noChangeArrowheads="1"/>
          </p:cNvSpPr>
          <p:nvPr/>
        </p:nvSpPr>
        <p:spPr bwMode="auto">
          <a:xfrm>
            <a:off x="1371600" y="3886200"/>
            <a:ext cx="6400800" cy="1752600"/>
          </a:xfrm>
          <a:prstGeom prst="rect">
            <a:avLst/>
          </a:prstGeom>
          <a:noFill/>
          <a:ln w="9525">
            <a:noFill/>
            <a:round/>
            <a:headEnd/>
            <a:tailEnd/>
          </a:ln>
        </p:spPr>
        <p:txBody>
          <a:bodyPr wrap="none" anchor="ctr"/>
          <a:lstStyle/>
          <a:p>
            <a:endParaRPr lang="es-ES"/>
          </a:p>
        </p:txBody>
      </p:sp>
      <p:pic>
        <p:nvPicPr>
          <p:cNvPr id="19460"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42" y="188640"/>
            <a:ext cx="9143999" cy="1857375"/>
          </a:xfrm>
        </p:spPr>
        <p:txBody>
          <a:bodyPr rtlCol="0">
            <a:normAutofit fontScale="90000"/>
          </a:bodyPr>
          <a:lstStyle/>
          <a:p>
            <a:pPr algn="ctr">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TRASPLANTE  RENAL</a:t>
            </a:r>
            <a:br>
              <a:rPr lang="es-PE" sz="4800" b="1" dirty="0" smtClean="0">
                <a:solidFill>
                  <a:srgbClr val="FFFFFF"/>
                </a:solidFill>
                <a:latin typeface="Times New Roman" pitchFamily="18" charset="0"/>
                <a:cs typeface="Times New Roman" pitchFamily="18" charset="0"/>
              </a:rPr>
            </a:br>
            <a:r>
              <a:rPr lang="es-PE" sz="4800" b="1" dirty="0" smtClean="0">
                <a:solidFill>
                  <a:srgbClr val="FFFFFF"/>
                </a:solidFill>
                <a:latin typeface="Times New Roman" pitchFamily="18" charset="0"/>
                <a:cs typeface="Times New Roman" pitchFamily="18" charset="0"/>
              </a:rPr>
              <a:t>ANTICIPADO</a:t>
            </a:r>
            <a:br>
              <a:rPr lang="es-PE" sz="4800" b="1" dirty="0" smtClean="0">
                <a:solidFill>
                  <a:srgbClr val="FFFFFF"/>
                </a:solidFill>
                <a:latin typeface="Times New Roman" pitchFamily="18" charset="0"/>
                <a:cs typeface="Times New Roman" pitchFamily="18" charset="0"/>
              </a:rPr>
            </a:br>
            <a:endParaRPr lang="es-PE" dirty="0" smtClean="0"/>
          </a:p>
        </p:txBody>
      </p:sp>
      <p:sp>
        <p:nvSpPr>
          <p:cNvPr id="23556" name="2 Marcador de contenido"/>
          <p:cNvSpPr>
            <a:spLocks noGrp="1"/>
          </p:cNvSpPr>
          <p:nvPr>
            <p:ph idx="1"/>
          </p:nvPr>
        </p:nvSpPr>
        <p:spPr>
          <a:xfrm>
            <a:off x="197768" y="2246852"/>
            <a:ext cx="8568952" cy="4611148"/>
          </a:xfrm>
        </p:spPr>
        <p:txBody>
          <a:bodyPr>
            <a:normAutofit/>
          </a:bodyPr>
          <a:lstStyle/>
          <a:p>
            <a:pPr algn="ctr" eaLnBrk="1" hangingPunct="1">
              <a:buFont typeface="Arial" charset="0"/>
              <a:buNone/>
            </a:pPr>
            <a:r>
              <a:rPr lang="es-PE" sz="2400" dirty="0" smtClean="0">
                <a:latin typeface="Times New Roman" pitchFamily="18" charset="0"/>
                <a:cs typeface="Times New Roman" pitchFamily="18" charset="0"/>
              </a:rPr>
              <a:t>	</a:t>
            </a:r>
            <a:r>
              <a:rPr lang="es-PE" sz="4800" b="1" dirty="0" smtClean="0">
                <a:solidFill>
                  <a:srgbClr val="FFFFFF"/>
                </a:solidFill>
                <a:latin typeface="Times New Roman" pitchFamily="18" charset="0"/>
                <a:cs typeface="Times New Roman" pitchFamily="18" charset="0"/>
              </a:rPr>
              <a:t>* VENTAJAS</a:t>
            </a:r>
            <a:endParaRPr lang="es-PE" sz="4800" b="1" dirty="0" smtClean="0">
              <a:solidFill>
                <a:srgbClr val="FFFFFF"/>
              </a:solidFill>
            </a:endParaRPr>
          </a:p>
          <a:p>
            <a:pPr>
              <a:buNone/>
            </a:pPr>
            <a:r>
              <a:rPr lang="es-PE" sz="3200" dirty="0" smtClean="0">
                <a:solidFill>
                  <a:srgbClr val="FFFFFF"/>
                </a:solidFill>
                <a:latin typeface="Times New Roman" pitchFamily="18" charset="0"/>
                <a:cs typeface="Times New Roman" pitchFamily="18" charset="0"/>
              </a:rPr>
              <a:t>* &gt; Supervivencia (injerto/paciente).</a:t>
            </a:r>
            <a:endParaRPr lang="es-PE" sz="3200" dirty="0">
              <a:solidFill>
                <a:srgbClr val="FFFFFF"/>
              </a:solidFill>
              <a:latin typeface="Times New Roman" pitchFamily="18" charset="0"/>
              <a:cs typeface="Times New Roman" pitchFamily="18" charset="0"/>
            </a:endParaRPr>
          </a:p>
          <a:p>
            <a:pPr>
              <a:buNone/>
            </a:pPr>
            <a:r>
              <a:rPr lang="es-PE" sz="3200" dirty="0">
                <a:solidFill>
                  <a:srgbClr val="FFFFFF"/>
                </a:solidFill>
                <a:latin typeface="Times New Roman" pitchFamily="18" charset="0"/>
                <a:cs typeface="Times New Roman" pitchFamily="18" charset="0"/>
              </a:rPr>
              <a:t>* </a:t>
            </a:r>
            <a:r>
              <a:rPr lang="es-PE" sz="3200" dirty="0" smtClean="0">
                <a:solidFill>
                  <a:srgbClr val="FFFFFF"/>
                </a:solidFill>
                <a:latin typeface="Times New Roman" pitchFamily="18" charset="0"/>
                <a:cs typeface="Times New Roman" pitchFamily="18" charset="0"/>
              </a:rPr>
              <a:t>&lt; % Tasa RA/RFI.</a:t>
            </a:r>
            <a:endParaRPr lang="es-PE" sz="3200" dirty="0">
              <a:solidFill>
                <a:srgbClr val="FFFFFF"/>
              </a:solidFill>
              <a:latin typeface="Times New Roman" pitchFamily="18" charset="0"/>
              <a:cs typeface="Times New Roman" pitchFamily="18" charset="0"/>
            </a:endParaRPr>
          </a:p>
          <a:p>
            <a:pPr>
              <a:buNone/>
            </a:pPr>
            <a:endParaRPr lang="es-PE" sz="3200" dirty="0">
              <a:solidFill>
                <a:srgbClr val="FFFFFF"/>
              </a:solidFill>
              <a:latin typeface="Times New Roman" pitchFamily="18" charset="0"/>
              <a:cs typeface="Times New Roman" pitchFamily="18" charset="0"/>
            </a:endParaRPr>
          </a:p>
          <a:p>
            <a:pPr>
              <a:buNone/>
            </a:pPr>
            <a:endParaRPr lang="es-PE" sz="2400" dirty="0" smtClean="0"/>
          </a:p>
        </p:txBody>
      </p:sp>
      <p:sp>
        <p:nvSpPr>
          <p:cNvPr id="6" name="5 Marcador de pie de página"/>
          <p:cNvSpPr>
            <a:spLocks noGrp="1"/>
          </p:cNvSpPr>
          <p:nvPr>
            <p:ph type="ftr" sz="quarter" idx="11"/>
          </p:nvPr>
        </p:nvSpPr>
        <p:spPr>
          <a:xfrm flipV="1">
            <a:off x="2667000" y="7389439"/>
            <a:ext cx="2481064" cy="2880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7" name="6 CuadroTexto"/>
          <p:cNvSpPr txBox="1">
            <a:spLocks noChangeArrowheads="1"/>
          </p:cNvSpPr>
          <p:nvPr/>
        </p:nvSpPr>
        <p:spPr bwMode="auto">
          <a:xfrm>
            <a:off x="0" y="6858000"/>
            <a:ext cx="896448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smtClean="0">
                <a:ln>
                  <a:noFill/>
                </a:ln>
                <a:solidFill>
                  <a:srgbClr val="FFFFFF"/>
                </a:solidFill>
                <a:effectLst/>
                <a:uLnTx/>
                <a:uFillTx/>
                <a:latin typeface="Constantia"/>
                <a:ea typeface="+mn-ea"/>
                <a:cs typeface="+mn-cs"/>
              </a:rPr>
              <a:t> </a:t>
            </a:r>
            <a:endParaRPr kumimoji="0" lang="es-PE" sz="18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8 Rectángulo"/>
          <p:cNvSpPr/>
          <p:nvPr/>
        </p:nvSpPr>
        <p:spPr>
          <a:xfrm>
            <a:off x="26842" y="5246036"/>
            <a:ext cx="8991329" cy="24314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Times New Roman" pitchFamily="18" charset="0"/>
                <a:cs typeface="Times New Roman" pitchFamily="18" charset="0"/>
              </a:rPr>
              <a:t>* </a:t>
            </a:r>
            <a:r>
              <a:rPr lang="en-US" sz="1400" dirty="0" err="1" smtClean="0">
                <a:solidFill>
                  <a:srgbClr val="FFFFFF"/>
                </a:solidFill>
                <a:latin typeface="Times New Roman" pitchFamily="18" charset="0"/>
                <a:cs typeface="Times New Roman" pitchFamily="18" charset="0"/>
              </a:rPr>
              <a:t>Arze</a:t>
            </a:r>
            <a:r>
              <a:rPr lang="en-US" sz="1400" dirty="0" smtClean="0">
                <a:solidFill>
                  <a:srgbClr val="FFFFFF"/>
                </a:solidFill>
                <a:latin typeface="Times New Roman" pitchFamily="18" charset="0"/>
                <a:cs typeface="Times New Roman" pitchFamily="18" charset="0"/>
              </a:rPr>
              <a:t> </a:t>
            </a:r>
            <a:r>
              <a:rPr lang="en-US" sz="1400" dirty="0" err="1">
                <a:solidFill>
                  <a:srgbClr val="FFFFFF"/>
                </a:solidFill>
                <a:latin typeface="Times New Roman" pitchFamily="18" charset="0"/>
                <a:cs typeface="Times New Roman" pitchFamily="18" charset="0"/>
              </a:rPr>
              <a:t>Aimaretti</a:t>
            </a:r>
            <a:r>
              <a:rPr lang="en-US" sz="1400" dirty="0">
                <a:solidFill>
                  <a:srgbClr val="FFFFFF"/>
                </a:solidFill>
                <a:latin typeface="Times New Roman" pitchFamily="18" charset="0"/>
                <a:cs typeface="Times New Roman" pitchFamily="18" charset="0"/>
              </a:rPr>
              <a:t> L, </a:t>
            </a:r>
            <a:r>
              <a:rPr lang="en-US" sz="1400" dirty="0" err="1">
                <a:solidFill>
                  <a:srgbClr val="FFFFFF"/>
                </a:solidFill>
                <a:latin typeface="Times New Roman" pitchFamily="18" charset="0"/>
                <a:cs typeface="Times New Roman" pitchFamily="18" charset="0"/>
              </a:rPr>
              <a:t>Arze</a:t>
            </a:r>
            <a:r>
              <a:rPr lang="en-US" sz="1400" dirty="0">
                <a:solidFill>
                  <a:srgbClr val="FFFFFF"/>
                </a:solidFill>
                <a:latin typeface="Times New Roman" pitchFamily="18" charset="0"/>
                <a:cs typeface="Times New Roman" pitchFamily="18" charset="0"/>
              </a:rPr>
              <a:t> S.: Preemptive Renal Transplantation: The Best Treatment Option </a:t>
            </a:r>
            <a:r>
              <a:rPr lang="en-US" sz="1400" dirty="0" smtClean="0">
                <a:solidFill>
                  <a:srgbClr val="FFFFFF"/>
                </a:solidFill>
                <a:latin typeface="Times New Roman" pitchFamily="18" charset="0"/>
                <a:cs typeface="Times New Roman" pitchFamily="18" charset="0"/>
              </a:rPr>
              <a:t>for Terminal </a:t>
            </a:r>
            <a:r>
              <a:rPr lang="en-US" sz="1400" dirty="0">
                <a:solidFill>
                  <a:srgbClr val="FFFFFF"/>
                </a:solidFill>
                <a:latin typeface="Times New Roman" pitchFamily="18" charset="0"/>
                <a:cs typeface="Times New Roman" pitchFamily="18" charset="0"/>
              </a:rPr>
              <a:t>Chronic </a:t>
            </a:r>
            <a:r>
              <a:rPr lang="en-US" sz="1400" dirty="0" smtClean="0">
                <a:solidFill>
                  <a:srgbClr val="FFFFFF"/>
                </a:solidFill>
                <a:latin typeface="Times New Roman" pitchFamily="18" charset="0"/>
                <a:cs typeface="Times New Roman" pitchFamily="18" charset="0"/>
              </a:rPr>
              <a:t>Renal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Times New Roman" pitchFamily="18" charset="0"/>
                <a:cs typeface="Times New Roman" pitchFamily="18" charset="0"/>
              </a:rPr>
              <a:t>   Failure</a:t>
            </a:r>
            <a:r>
              <a:rPr lang="en-US" sz="1400" dirty="0">
                <a:solidFill>
                  <a:srgbClr val="FFFFFF"/>
                </a:solidFill>
                <a:latin typeface="Times New Roman" pitchFamily="18" charset="0"/>
                <a:cs typeface="Times New Roman" pitchFamily="18" charset="0"/>
              </a:rPr>
              <a:t>. Transplant Proc. 2016 Mar;48(2):609-11.</a:t>
            </a:r>
          </a:p>
          <a:p>
            <a:pPr lvl="0" algn="just">
              <a:defRPr/>
            </a:pPr>
            <a:r>
              <a:rPr lang="en-US" sz="1400" dirty="0" smtClean="0">
                <a:solidFill>
                  <a:srgbClr val="FFFFFF"/>
                </a:solidFill>
                <a:latin typeface="Times New Roman" pitchFamily="18" charset="0"/>
                <a:cs typeface="Times New Roman" pitchFamily="18" charset="0"/>
              </a:rPr>
              <a:t>* </a:t>
            </a:r>
            <a:r>
              <a:rPr lang="en-US" sz="1400" dirty="0" err="1" smtClean="0">
                <a:solidFill>
                  <a:srgbClr val="FFFFFF"/>
                </a:solidFill>
                <a:latin typeface="Times New Roman" pitchFamily="18" charset="0"/>
                <a:cs typeface="Times New Roman" pitchFamily="18" charset="0"/>
              </a:rPr>
              <a:t>Joo</a:t>
            </a:r>
            <a:r>
              <a:rPr lang="en-US" sz="1400" dirty="0" smtClean="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KW. et al: Preemptive transplantation and long-term outcome in living donor </a:t>
            </a:r>
            <a:r>
              <a:rPr lang="en-US" sz="1400" dirty="0" smtClean="0">
                <a:solidFill>
                  <a:srgbClr val="FFFFFF"/>
                </a:solidFill>
                <a:latin typeface="Times New Roman" pitchFamily="18" charset="0"/>
                <a:cs typeface="Times New Roman" pitchFamily="18" charset="0"/>
              </a:rPr>
              <a:t>kidney transplantation</a:t>
            </a:r>
            <a:r>
              <a:rPr lang="en-US" sz="1400" dirty="0">
                <a:solidFill>
                  <a:srgbClr val="FFFFFF"/>
                </a:solidFill>
                <a:latin typeface="Times New Roman" pitchFamily="18" charset="0"/>
                <a:cs typeface="Times New Roman" pitchFamily="18" charset="0"/>
              </a:rPr>
              <a:t>. Transplant </a:t>
            </a:r>
            <a:r>
              <a:rPr lang="en-US" sz="1400" dirty="0" err="1" smtClean="0">
                <a:solidFill>
                  <a:srgbClr val="FFFFFF"/>
                </a:solidFill>
                <a:latin typeface="Times New Roman" pitchFamily="18" charset="0"/>
                <a:cs typeface="Times New Roman" pitchFamily="18" charset="0"/>
              </a:rPr>
              <a:t>Proc</a:t>
            </a:r>
            <a:endParaRPr lang="en-US" sz="1400" dirty="0" smtClean="0">
              <a:solidFill>
                <a:srgbClr val="FFFFFF"/>
              </a:solidFill>
              <a:latin typeface="Times New Roman" pitchFamily="18" charset="0"/>
              <a:cs typeface="Times New Roman" pitchFamily="18" charset="0"/>
            </a:endParaRPr>
          </a:p>
          <a:p>
            <a:pPr lvl="0" algn="just">
              <a:defRPr/>
            </a:pPr>
            <a:r>
              <a:rPr lang="en-US" sz="1400" dirty="0" smtClean="0">
                <a:solidFill>
                  <a:srgbClr val="FFFFFF"/>
                </a:solidFill>
                <a:latin typeface="Times New Roman" pitchFamily="18" charset="0"/>
                <a:cs typeface="Times New Roman" pitchFamily="18" charset="0"/>
              </a:rPr>
              <a:t>   39:3061</a:t>
            </a:r>
            <a:r>
              <a:rPr lang="en-US" sz="1400" dirty="0">
                <a:solidFill>
                  <a:srgbClr val="FFFFFF"/>
                </a:solidFill>
                <a:latin typeface="Times New Roman" pitchFamily="18" charset="0"/>
                <a:cs typeface="Times New Roman" pitchFamily="18" charset="0"/>
              </a:rPr>
              <a:t>, 2007</a:t>
            </a:r>
          </a:p>
          <a:p>
            <a:pPr lvl="0" algn="just">
              <a:defRPr/>
            </a:pPr>
            <a:r>
              <a:rPr lang="en-US" sz="1400" dirty="0" smtClean="0">
                <a:solidFill>
                  <a:srgbClr val="FFFFFF"/>
                </a:solidFill>
                <a:latin typeface="Times New Roman" pitchFamily="18" charset="0"/>
                <a:cs typeface="Times New Roman" pitchFamily="18" charset="0"/>
              </a:rPr>
              <a:t>* Meier-</a:t>
            </a:r>
            <a:r>
              <a:rPr lang="en-US" sz="1400" dirty="0" err="1" smtClean="0">
                <a:solidFill>
                  <a:srgbClr val="FFFFFF"/>
                </a:solidFill>
                <a:latin typeface="Times New Roman" pitchFamily="18" charset="0"/>
                <a:cs typeface="Times New Roman" pitchFamily="18" charset="0"/>
              </a:rPr>
              <a:t>Kriesche</a:t>
            </a:r>
            <a:r>
              <a:rPr lang="en-US" sz="1400" dirty="0" smtClean="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HU, </a:t>
            </a:r>
            <a:r>
              <a:rPr lang="en-US" sz="1400" dirty="0" err="1">
                <a:solidFill>
                  <a:srgbClr val="FFFFFF"/>
                </a:solidFill>
                <a:latin typeface="Times New Roman" pitchFamily="18" charset="0"/>
                <a:cs typeface="Times New Roman" pitchFamily="18" charset="0"/>
              </a:rPr>
              <a:t>Schold</a:t>
            </a:r>
            <a:r>
              <a:rPr lang="en-US" sz="1400" dirty="0">
                <a:solidFill>
                  <a:srgbClr val="FFFFFF"/>
                </a:solidFill>
                <a:latin typeface="Times New Roman" pitchFamily="18" charset="0"/>
                <a:cs typeface="Times New Roman" pitchFamily="18" charset="0"/>
              </a:rPr>
              <a:t> JD. The impact of </a:t>
            </a:r>
            <a:r>
              <a:rPr lang="en-US" sz="1400" dirty="0" err="1">
                <a:solidFill>
                  <a:srgbClr val="FFFFFF"/>
                </a:solidFill>
                <a:latin typeface="Times New Roman" pitchFamily="18" charset="0"/>
                <a:cs typeface="Times New Roman" pitchFamily="18" charset="0"/>
              </a:rPr>
              <a:t>pretransplant</a:t>
            </a:r>
            <a:r>
              <a:rPr lang="en-US" sz="1400" dirty="0">
                <a:solidFill>
                  <a:srgbClr val="FFFFFF"/>
                </a:solidFill>
                <a:latin typeface="Times New Roman" pitchFamily="18" charset="0"/>
                <a:cs typeface="Times New Roman" pitchFamily="18" charset="0"/>
              </a:rPr>
              <a:t> dialysis on outcomes in </a:t>
            </a:r>
            <a:r>
              <a:rPr lang="en-US" sz="1400" dirty="0" smtClean="0">
                <a:solidFill>
                  <a:srgbClr val="FFFFFF"/>
                </a:solidFill>
                <a:latin typeface="Times New Roman" pitchFamily="18" charset="0"/>
                <a:cs typeface="Times New Roman" pitchFamily="18" charset="0"/>
              </a:rPr>
              <a:t>renal transplantation</a:t>
            </a:r>
            <a:r>
              <a:rPr lang="en-US" sz="1400" dirty="0">
                <a:solidFill>
                  <a:srgbClr val="FFFFFF"/>
                </a:solidFill>
                <a:latin typeface="Times New Roman" pitchFamily="18" charset="0"/>
                <a:cs typeface="Times New Roman" pitchFamily="18" charset="0"/>
              </a:rPr>
              <a:t>. </a:t>
            </a:r>
            <a:r>
              <a:rPr lang="en-US" sz="1400" dirty="0" err="1">
                <a:solidFill>
                  <a:srgbClr val="FFFFFF"/>
                </a:solidFill>
                <a:latin typeface="Times New Roman" pitchFamily="18" charset="0"/>
                <a:cs typeface="Times New Roman" pitchFamily="18" charset="0"/>
              </a:rPr>
              <a:t>Semin</a:t>
            </a:r>
            <a:r>
              <a:rPr lang="en-US" sz="1400" dirty="0">
                <a:solidFill>
                  <a:srgbClr val="FFFFFF"/>
                </a:solidFill>
                <a:latin typeface="Times New Roman" pitchFamily="18" charset="0"/>
                <a:cs typeface="Times New Roman" pitchFamily="18" charset="0"/>
              </a:rPr>
              <a:t> </a:t>
            </a:r>
            <a:r>
              <a:rPr lang="en-US" sz="1400" dirty="0" smtClean="0">
                <a:solidFill>
                  <a:srgbClr val="FFFFFF"/>
                </a:solidFill>
                <a:latin typeface="Times New Roman" pitchFamily="18" charset="0"/>
                <a:cs typeface="Times New Roman" pitchFamily="18" charset="0"/>
              </a:rPr>
              <a:t>Dial.</a:t>
            </a:r>
          </a:p>
          <a:p>
            <a:pPr lvl="0" algn="just">
              <a:defRPr/>
            </a:pPr>
            <a:r>
              <a:rPr lang="en-US" sz="1400" dirty="0" smtClean="0">
                <a:solidFill>
                  <a:srgbClr val="FFFFFF"/>
                </a:solidFill>
                <a:latin typeface="Times New Roman" pitchFamily="18" charset="0"/>
                <a:cs typeface="Times New Roman" pitchFamily="18" charset="0"/>
              </a:rPr>
              <a:t>   2005;18:499-506</a:t>
            </a:r>
            <a:r>
              <a:rPr lang="en-US" sz="1400" dirty="0">
                <a:solidFill>
                  <a:srgbClr val="FFFFFF"/>
                </a:solidFill>
                <a:latin typeface="Times New Roman" pitchFamily="18" charset="0"/>
                <a:cs typeface="Times New Roman" pitchFamily="18" charset="0"/>
              </a:rPr>
              <a:t>.</a:t>
            </a:r>
          </a:p>
          <a:p>
            <a:pPr lvl="0" algn="just">
              <a:defRPr/>
            </a:pPr>
            <a:r>
              <a:rPr lang="en-US" sz="1400" dirty="0" smtClean="0">
                <a:solidFill>
                  <a:srgbClr val="FFFFFF"/>
                </a:solidFill>
                <a:latin typeface="Times New Roman" pitchFamily="18" charset="0"/>
                <a:cs typeface="Times New Roman" pitchFamily="18" charset="0"/>
              </a:rPr>
              <a:t>* Huang </a:t>
            </a:r>
            <a:r>
              <a:rPr lang="en-US" sz="1400" dirty="0">
                <a:solidFill>
                  <a:srgbClr val="FFFFFF"/>
                </a:solidFill>
                <a:latin typeface="Times New Roman" pitchFamily="18" charset="0"/>
                <a:cs typeface="Times New Roman" pitchFamily="18" charset="0"/>
              </a:rPr>
              <a:t>Y, </a:t>
            </a:r>
            <a:r>
              <a:rPr lang="en-US" sz="1400" dirty="0" err="1">
                <a:solidFill>
                  <a:srgbClr val="FFFFFF"/>
                </a:solidFill>
                <a:latin typeface="Times New Roman" pitchFamily="18" charset="0"/>
                <a:cs typeface="Times New Roman" pitchFamily="18" charset="0"/>
              </a:rPr>
              <a:t>Samaniego</a:t>
            </a:r>
            <a:r>
              <a:rPr lang="en-US" sz="1400" dirty="0">
                <a:solidFill>
                  <a:srgbClr val="FFFFFF"/>
                </a:solidFill>
                <a:latin typeface="Times New Roman" pitchFamily="18" charset="0"/>
                <a:cs typeface="Times New Roman" pitchFamily="18" charset="0"/>
              </a:rPr>
              <a:t> M.: Preemptive kidney transplantation: has it come of age? </a:t>
            </a:r>
            <a:r>
              <a:rPr lang="en-US" sz="1400" dirty="0" err="1" smtClean="0">
                <a:solidFill>
                  <a:srgbClr val="FFFFFF"/>
                </a:solidFill>
                <a:latin typeface="Times New Roman" pitchFamily="18" charset="0"/>
                <a:cs typeface="Times New Roman" pitchFamily="18" charset="0"/>
              </a:rPr>
              <a:t>Nephro</a:t>
            </a:r>
            <a:r>
              <a:rPr lang="en-US" sz="1400" dirty="0">
                <a:solidFill>
                  <a:srgbClr val="FFFFFF"/>
                </a:solidFill>
                <a:latin typeface="Times New Roman" pitchFamily="18" charset="0"/>
                <a:cs typeface="Times New Roman" pitchFamily="18" charset="0"/>
              </a:rPr>
              <a:t> </a:t>
            </a:r>
            <a:r>
              <a:rPr lang="en-US" sz="1400" dirty="0" err="1" smtClean="0">
                <a:solidFill>
                  <a:srgbClr val="FFFFFF"/>
                </a:solidFill>
                <a:latin typeface="Times New Roman" pitchFamily="18" charset="0"/>
                <a:cs typeface="Times New Roman" pitchFamily="18" charset="0"/>
              </a:rPr>
              <a:t>Ther</a:t>
            </a:r>
            <a:r>
              <a:rPr lang="en-US" sz="1400" dirty="0">
                <a:solidFill>
                  <a:srgbClr val="FFFFFF"/>
                </a:solidFill>
                <a:latin typeface="Times New Roman" pitchFamily="18" charset="0"/>
                <a:cs typeface="Times New Roman" pitchFamily="18" charset="0"/>
              </a:rPr>
              <a:t>. 2012 Nov;8(6):428-32. </a:t>
            </a:r>
          </a:p>
          <a:p>
            <a:pPr lvl="0" algn="just">
              <a:defRPr/>
            </a:pPr>
            <a:endParaRPr lang="en-US" dirty="0" smtClean="0">
              <a:solidFill>
                <a:srgbClr val="FFFFFF"/>
              </a:solidFill>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116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TotalTime>
  <Words>1860</Words>
  <Application>Microsoft Office PowerPoint</Application>
  <PresentationFormat>Presentación en pantalla (4:3)</PresentationFormat>
  <Paragraphs>164</Paragraphs>
  <Slides>16</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 Unicode MS</vt:lpstr>
      <vt:lpstr>Arial</vt:lpstr>
      <vt:lpstr>Calibri</vt:lpstr>
      <vt:lpstr>Century Gothic</vt:lpstr>
      <vt:lpstr>Constantia</vt:lpstr>
      <vt:lpstr>Times New Roman</vt:lpstr>
      <vt:lpstr>Wingdings 2</vt:lpstr>
      <vt:lpstr>Flujo</vt:lpstr>
      <vt:lpstr>Presentación de PowerPoint</vt:lpstr>
      <vt:lpstr>Presentación de PowerPoint</vt:lpstr>
      <vt:lpstr>    TRASPLANTE  RENAL ANTICIPADO </vt:lpstr>
      <vt:lpstr>    TRASPLANTE  RENAL ANTICIPADO </vt:lpstr>
      <vt:lpstr>Presentación de PowerPoint</vt:lpstr>
      <vt:lpstr>    TRASPLANTE  RENAL ANTICIPADO </vt:lpstr>
      <vt:lpstr>Presentación de PowerPoint</vt:lpstr>
      <vt:lpstr>Presentación de PowerPoint</vt:lpstr>
      <vt:lpstr>    TRASPLANTE  RENAL ANTICIPADO </vt:lpstr>
      <vt:lpstr>Presentación de PowerPoint</vt:lpstr>
      <vt:lpstr>    TRASPLANTE  RENAL ANTICIPADO </vt:lpstr>
      <vt:lpstr>Presentación de PowerPoint</vt:lpstr>
      <vt:lpstr>    TRASPLANTE  RENAL ANTICIPADO </vt:lpstr>
      <vt:lpstr>Presentación de PowerPoint</vt:lpstr>
      <vt:lpstr>    TRASPLANTE  RENAL ANTICIPADO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Computer</cp:lastModifiedBy>
  <cp:revision>203</cp:revision>
  <dcterms:created xsi:type="dcterms:W3CDTF">2012-06-24T18:57:04Z</dcterms:created>
  <dcterms:modified xsi:type="dcterms:W3CDTF">2016-08-22T14:20:08Z</dcterms:modified>
</cp:coreProperties>
</file>